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71" r:id="rId4"/>
    <p:sldId id="266" r:id="rId5"/>
    <p:sldId id="258" r:id="rId6"/>
    <p:sldId id="267" r:id="rId7"/>
    <p:sldId id="259" r:id="rId8"/>
    <p:sldId id="269" r:id="rId9"/>
    <p:sldId id="268" r:id="rId10"/>
    <p:sldId id="260" r:id="rId11"/>
    <p:sldId id="270" r:id="rId12"/>
    <p:sldId id="272" r:id="rId13"/>
    <p:sldId id="273" r:id="rId14"/>
  </p:sldIdLst>
  <p:sldSz cx="14630400" cy="8229600"/>
  <p:notesSz cx="8229600" cy="14630400"/>
  <p:embeddedFontLst>
    <p:embeddedFont>
      <p:font typeface="맑은 고딕" panose="020B0503020000020004" pitchFamily="34" charset="-127"/>
      <p:regular r:id="rId16"/>
      <p:bold r:id="rId17"/>
    </p:embeddedFont>
    <p:embeddedFont>
      <p:font typeface="Consolas" panose="020B0609020204030204" pitchFamily="49" charset="0"/>
      <p:regular r:id="rId18"/>
      <p:bold r:id="rId19"/>
      <p:italic r:id="rId20"/>
      <p:boldItalic r:id="rId21"/>
    </p:embeddedFont>
    <p:embeddedFont>
      <p:font typeface="DM Sans" pitchFamily="2" charset="0"/>
      <p:regular r:id="rId22"/>
      <p:bold r:id="rId23"/>
      <p:italic r:id="rId24"/>
      <p:boldItalic r:id="rId25"/>
    </p:embeddedFont>
    <p:embeddedFont>
      <p:font typeface="DM Sans Medium" pitchFamily="2" charset="0"/>
      <p:regular r:id="rId26"/>
      <p:italic r:id="rId27"/>
    </p:embeddedFont>
    <p:embeddedFont>
      <p:font typeface="PT Serif" panose="020A0603040505020204" pitchFamily="18"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50D22B-D12C-F607-24B3-0251028B68E9}" v="2" dt="2024-12-13T18:33:29.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 Fazlija" userId="S::afazlija@syr.edu::7cf4bf36-8ef6-4666-bad0-2cd08956f817" providerId="AD" clId="Web-{EC50D22B-D12C-F607-24B3-0251028B68E9}"/>
    <pc:docChg chg="modSld">
      <pc:chgData name="Ari Fazlija" userId="S::afazlija@syr.edu::7cf4bf36-8ef6-4666-bad0-2cd08956f817" providerId="AD" clId="Web-{EC50D22B-D12C-F607-24B3-0251028B68E9}" dt="2024-12-13T18:33:29.085" v="1" actId="1076"/>
      <pc:docMkLst>
        <pc:docMk/>
      </pc:docMkLst>
      <pc:sldChg chg="modSp">
        <pc:chgData name="Ari Fazlija" userId="S::afazlija@syr.edu::7cf4bf36-8ef6-4666-bad0-2cd08956f817" providerId="AD" clId="Web-{EC50D22B-D12C-F607-24B3-0251028B68E9}" dt="2024-12-13T17:01:09.201" v="0" actId="1076"/>
        <pc:sldMkLst>
          <pc:docMk/>
          <pc:sldMk cId="0" sldId="257"/>
        </pc:sldMkLst>
        <pc:spChg chg="mod">
          <ac:chgData name="Ari Fazlija" userId="S::afazlija@syr.edu::7cf4bf36-8ef6-4666-bad0-2cd08956f817" providerId="AD" clId="Web-{EC50D22B-D12C-F607-24B3-0251028B68E9}" dt="2024-12-13T17:01:09.201" v="0" actId="1076"/>
          <ac:spMkLst>
            <pc:docMk/>
            <pc:sldMk cId="0" sldId="257"/>
            <ac:spMk id="4" creationId="{00000000-0000-0000-0000-000000000000}"/>
          </ac:spMkLst>
        </pc:spChg>
      </pc:sldChg>
      <pc:sldChg chg="modSp">
        <pc:chgData name="Ari Fazlija" userId="S::afazlija@syr.edu::7cf4bf36-8ef6-4666-bad0-2cd08956f817" providerId="AD" clId="Web-{EC50D22B-D12C-F607-24B3-0251028B68E9}" dt="2024-12-13T18:33:29.085" v="1" actId="1076"/>
        <pc:sldMkLst>
          <pc:docMk/>
          <pc:sldMk cId="0" sldId="258"/>
        </pc:sldMkLst>
        <pc:spChg chg="mod">
          <ac:chgData name="Ari Fazlija" userId="S::afazlija@syr.edu::7cf4bf36-8ef6-4666-bad0-2cd08956f817" providerId="AD" clId="Web-{EC50D22B-D12C-F607-24B3-0251028B68E9}" dt="2024-12-13T18:33:29.085" v="1" actId="1076"/>
          <ac:spMkLst>
            <pc:docMk/>
            <pc:sldMk cId="0" sldId="258"/>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853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90936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08173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616821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02092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652807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26959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84501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33888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92357" y="1746039"/>
            <a:ext cx="8004857" cy="2232779"/>
          </a:xfrm>
          <a:prstGeom prst="rect">
            <a:avLst/>
          </a:prstGeom>
          <a:noFill/>
          <a:ln/>
        </p:spPr>
        <p:txBody>
          <a:bodyPr wrap="square" lIns="0" tIns="0" rIns="0" bIns="0" rtlCol="0" anchor="t"/>
          <a:lstStyle/>
          <a:p>
            <a:pPr marL="0" indent="0">
              <a:lnSpc>
                <a:spcPts val="5850"/>
              </a:lnSpc>
              <a:buNone/>
            </a:pPr>
            <a:r>
              <a:rPr lang="en-US" sz="4650">
                <a:solidFill>
                  <a:srgbClr val="020202"/>
                </a:solidFill>
                <a:latin typeface="PT Serif" pitchFamily="34" charset="0"/>
                <a:ea typeface="PT Serif" pitchFamily="34" charset="-122"/>
                <a:cs typeface="PT Serif" pitchFamily="34" charset="-120"/>
              </a:rPr>
              <a:t>Vacant Property Prediction and Pattern Analysis in Syracuse</a:t>
            </a:r>
            <a:endParaRPr lang="en-US" sz="4650"/>
          </a:p>
        </p:txBody>
      </p:sp>
      <p:sp>
        <p:nvSpPr>
          <p:cNvPr id="4" name="Text 1"/>
          <p:cNvSpPr/>
          <p:nvPr/>
        </p:nvSpPr>
        <p:spPr>
          <a:xfrm>
            <a:off x="292357" y="5346667"/>
            <a:ext cx="7556421" cy="1451610"/>
          </a:xfrm>
          <a:prstGeom prst="rect">
            <a:avLst/>
          </a:prstGeom>
          <a:noFill/>
          <a:ln/>
        </p:spPr>
        <p:txBody>
          <a:bodyPr wrap="square" lIns="0" tIns="0" rIns="0" bIns="0" rtlCol="0" anchor="t"/>
          <a:lstStyle/>
          <a:p>
            <a:pPr marL="0" indent="0">
              <a:lnSpc>
                <a:spcPts val="2850"/>
              </a:lnSpc>
              <a:buNone/>
            </a:pPr>
            <a:r>
              <a:rPr lang="en-US" sz="2000" dirty="0">
                <a:solidFill>
                  <a:srgbClr val="383838"/>
                </a:solidFill>
                <a:latin typeface="DM Sans"/>
                <a:ea typeface="DM Sans" pitchFamily="34" charset="-122"/>
                <a:cs typeface="DM Sans" pitchFamily="34" charset="-120"/>
              </a:rPr>
              <a:t>Group 2-8</a:t>
            </a:r>
          </a:p>
          <a:p>
            <a:pPr>
              <a:lnSpc>
                <a:spcPts val="2850"/>
              </a:lnSpc>
            </a:pPr>
            <a:r>
              <a:rPr lang="en-US" sz="2000" dirty="0">
                <a:solidFill>
                  <a:srgbClr val="383838"/>
                </a:solidFill>
                <a:latin typeface="DM Sans"/>
              </a:rPr>
              <a:t>Eric Lee, Ari Fazlija, Rajat </a:t>
            </a:r>
            <a:r>
              <a:rPr lang="en-US" sz="2000" err="1">
                <a:solidFill>
                  <a:srgbClr val="383838"/>
                </a:solidFill>
                <a:latin typeface="DM Sans"/>
              </a:rPr>
              <a:t>Rohilla</a:t>
            </a:r>
            <a:r>
              <a:rPr lang="en-US" sz="2000" dirty="0">
                <a:solidFill>
                  <a:srgbClr val="383838"/>
                </a:solidFill>
                <a:latin typeface="DM Sans"/>
              </a:rPr>
              <a:t>, </a:t>
            </a:r>
            <a:r>
              <a:rPr lang="en-US" sz="2000" err="1">
                <a:solidFill>
                  <a:srgbClr val="383838"/>
                </a:solidFill>
                <a:latin typeface="DM Sans"/>
              </a:rPr>
              <a:t>RIshikesh</a:t>
            </a:r>
            <a:r>
              <a:rPr lang="en-US" sz="2000" dirty="0">
                <a:solidFill>
                  <a:srgbClr val="383838"/>
                </a:solidFill>
                <a:latin typeface="DM Sans"/>
              </a:rPr>
              <a:t> Thakker </a:t>
            </a:r>
            <a:endParaRPr lang="en-US" sz="2000" dirty="0">
              <a:ea typeface="Calibri"/>
              <a:cs typeface="Calibri"/>
            </a:endParaRPr>
          </a:p>
        </p:txBody>
      </p:sp>
      <p:sp>
        <p:nvSpPr>
          <p:cNvPr id="6" name="Text 3"/>
          <p:cNvSpPr/>
          <p:nvPr/>
        </p:nvSpPr>
        <p:spPr>
          <a:xfrm>
            <a:off x="921187" y="6205776"/>
            <a:ext cx="108109" cy="97512"/>
          </a:xfrm>
          <a:prstGeom prst="rect">
            <a:avLst/>
          </a:prstGeom>
          <a:noFill/>
          <a:ln/>
        </p:spPr>
        <p:txBody>
          <a:bodyPr wrap="none" lIns="0" tIns="0" rIns="0" bIns="0" rtlCol="0" anchor="t"/>
          <a:lstStyle/>
          <a:p>
            <a:pPr marL="0" indent="0" algn="ctr">
              <a:lnSpc>
                <a:spcPts val="750"/>
              </a:lnSpc>
              <a:buNone/>
            </a:pPr>
            <a:r>
              <a:rPr lang="en-US" sz="750">
                <a:solidFill>
                  <a:srgbClr val="FFFFFF"/>
                </a:solidFill>
                <a:latin typeface="DM Sans Medium" pitchFamily="34" charset="0"/>
                <a:ea typeface="DM Sans Medium" pitchFamily="34" charset="-122"/>
                <a:cs typeface="DM Sans Medium" pitchFamily="34" charset="-120"/>
              </a:rPr>
              <a:t>EL</a:t>
            </a:r>
            <a:endParaRPr lang="en-US" sz="750"/>
          </a:p>
        </p:txBody>
      </p:sp>
      <p:pic>
        <p:nvPicPr>
          <p:cNvPr id="8" name="Picture 7">
            <a:extLst>
              <a:ext uri="{FF2B5EF4-FFF2-40B4-BE49-F238E27FC236}">
                <a16:creationId xmlns:a16="http://schemas.microsoft.com/office/drawing/2014/main" id="{BAD70BAD-54CF-4C37-9F27-F1514C4090C3}"/>
              </a:ext>
            </a:extLst>
          </p:cNvPr>
          <p:cNvPicPr>
            <a:picLocks noChangeAspect="1"/>
          </p:cNvPicPr>
          <p:nvPr/>
        </p:nvPicPr>
        <p:blipFill>
          <a:blip r:embed="rId3"/>
          <a:stretch>
            <a:fillRect/>
          </a:stretch>
        </p:blipFill>
        <p:spPr>
          <a:xfrm>
            <a:off x="8098971" y="1455794"/>
            <a:ext cx="6239072" cy="3510799"/>
          </a:xfrm>
          <a:prstGeom prst="rect">
            <a:avLst/>
          </a:prstGeom>
        </p:spPr>
      </p:pic>
      <p:sp>
        <p:nvSpPr>
          <p:cNvPr id="9" name="Rectangle 8">
            <a:extLst>
              <a:ext uri="{FF2B5EF4-FFF2-40B4-BE49-F238E27FC236}">
                <a16:creationId xmlns:a16="http://schemas.microsoft.com/office/drawing/2014/main" id="{9E869F35-BE74-4786-9EF2-0398B9AB5D63}"/>
              </a:ext>
            </a:extLst>
          </p:cNvPr>
          <p:cNvSpPr/>
          <p:nvPr/>
        </p:nvSpPr>
        <p:spPr>
          <a:xfrm>
            <a:off x="12608767" y="7607559"/>
            <a:ext cx="1971869" cy="553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FEEE20-51CF-45B1-A96B-39AA0BDF2DD2}"/>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67568A8-A412-49D4-A616-91698F2DE250}"/>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D2C2F-6319-4957-9085-C0645C3EEBAD}"/>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15" name="Image 0" descr="preencoded.png">
            <a:extLst>
              <a:ext uri="{FF2B5EF4-FFF2-40B4-BE49-F238E27FC236}">
                <a16:creationId xmlns:a16="http://schemas.microsoft.com/office/drawing/2014/main" id="{0E636246-6A64-43B8-986D-7029BC85A05E}"/>
              </a:ext>
            </a:extLst>
          </p:cNvPr>
          <p:cNvPicPr>
            <a:picLocks noChangeAspect="1"/>
          </p:cNvPicPr>
          <p:nvPr/>
        </p:nvPicPr>
        <p:blipFill>
          <a:blip r:embed="rId3"/>
          <a:stretch>
            <a:fillRect/>
          </a:stretch>
        </p:blipFill>
        <p:spPr>
          <a:xfrm>
            <a:off x="2978348" y="2125623"/>
            <a:ext cx="2152055" cy="1687592"/>
          </a:xfrm>
          <a:prstGeom prst="rect">
            <a:avLst/>
          </a:prstGeom>
        </p:spPr>
      </p:pic>
      <p:sp>
        <p:nvSpPr>
          <p:cNvPr id="16" name="Text 1">
            <a:extLst>
              <a:ext uri="{FF2B5EF4-FFF2-40B4-BE49-F238E27FC236}">
                <a16:creationId xmlns:a16="http://schemas.microsoft.com/office/drawing/2014/main" id="{AC0C7633-1477-4147-8FD9-FDDA0161CA13}"/>
              </a:ext>
            </a:extLst>
          </p:cNvPr>
          <p:cNvSpPr/>
          <p:nvPr/>
        </p:nvSpPr>
        <p:spPr>
          <a:xfrm>
            <a:off x="3978831" y="2961680"/>
            <a:ext cx="151090" cy="453509"/>
          </a:xfrm>
          <a:prstGeom prst="rect">
            <a:avLst/>
          </a:prstGeom>
          <a:noFill/>
          <a:ln/>
        </p:spPr>
        <p:txBody>
          <a:bodyPr wrap="none" lIns="0" tIns="0" rIns="0" bIns="0" rtlCol="0" anchor="t"/>
          <a:lstStyle/>
          <a:p>
            <a:pPr marL="0" indent="0" algn="ctr">
              <a:lnSpc>
                <a:spcPts val="3550"/>
              </a:lnSpc>
              <a:buNone/>
            </a:pPr>
            <a:r>
              <a:rPr lang="en-US" sz="2200">
                <a:solidFill>
                  <a:srgbClr val="383838"/>
                </a:solidFill>
                <a:latin typeface="PT Serif" pitchFamily="34" charset="0"/>
                <a:ea typeface="PT Serif" pitchFamily="34" charset="-122"/>
                <a:cs typeface="PT Serif" pitchFamily="34" charset="-120"/>
              </a:rPr>
              <a:t>1</a:t>
            </a:r>
            <a:endParaRPr lang="en-US" sz="2200"/>
          </a:p>
        </p:txBody>
      </p:sp>
      <p:sp>
        <p:nvSpPr>
          <p:cNvPr id="17" name="Text 2">
            <a:extLst>
              <a:ext uri="{FF2B5EF4-FFF2-40B4-BE49-F238E27FC236}">
                <a16:creationId xmlns:a16="http://schemas.microsoft.com/office/drawing/2014/main" id="{8BA6DD0C-5AD9-4B63-971F-FDB3C9D602EF}"/>
              </a:ext>
            </a:extLst>
          </p:cNvPr>
          <p:cNvSpPr/>
          <p:nvPr/>
        </p:nvSpPr>
        <p:spPr>
          <a:xfrm>
            <a:off x="5357217" y="2352437"/>
            <a:ext cx="2977039" cy="372070"/>
          </a:xfrm>
          <a:prstGeom prst="rect">
            <a:avLst/>
          </a:prstGeom>
          <a:noFill/>
          <a:ln/>
        </p:spPr>
        <p:txBody>
          <a:bodyPr wrap="none" lIns="0" tIns="0" rIns="0" bIns="0" rtlCol="0" anchor="t"/>
          <a:lstStyle/>
          <a:p>
            <a:pPr>
              <a:lnSpc>
                <a:spcPts val="2900"/>
              </a:lnSpc>
            </a:pPr>
            <a:r>
              <a:rPr lang="en-US" sz="2300">
                <a:solidFill>
                  <a:srgbClr val="383838"/>
                </a:solidFill>
                <a:latin typeface="PT Serif"/>
                <a:ea typeface="+mn-lt"/>
                <a:cs typeface="+mn-lt"/>
              </a:rPr>
              <a:t>Imbalanced Data</a:t>
            </a:r>
            <a:endParaRPr lang="ko-KR" altLang="en-US"/>
          </a:p>
        </p:txBody>
      </p:sp>
      <p:sp>
        <p:nvSpPr>
          <p:cNvPr id="18" name="Text 3">
            <a:extLst>
              <a:ext uri="{FF2B5EF4-FFF2-40B4-BE49-F238E27FC236}">
                <a16:creationId xmlns:a16="http://schemas.microsoft.com/office/drawing/2014/main" id="{5A71D97A-A5A9-4E55-A685-7D871ACD567A}"/>
              </a:ext>
            </a:extLst>
          </p:cNvPr>
          <p:cNvSpPr/>
          <p:nvPr/>
        </p:nvSpPr>
        <p:spPr>
          <a:xfrm>
            <a:off x="5357217" y="2860596"/>
            <a:ext cx="8252579" cy="725805"/>
          </a:xfrm>
          <a:prstGeom prst="rect">
            <a:avLst/>
          </a:prstGeom>
          <a:noFill/>
          <a:ln/>
        </p:spPr>
        <p:txBody>
          <a:bodyPr wrap="square" lIns="0" tIns="0" rIns="0" bIns="0" rtlCol="0" anchor="t"/>
          <a:lstStyle/>
          <a:p>
            <a:pPr>
              <a:lnSpc>
                <a:spcPts val="2850"/>
              </a:lnSpc>
            </a:pPr>
            <a:r>
              <a:rPr lang="en-US" sz="1750">
                <a:solidFill>
                  <a:srgbClr val="383838"/>
                </a:solidFill>
                <a:latin typeface="DM Sans"/>
                <a:ea typeface="+mn-lt"/>
                <a:cs typeface="+mn-lt"/>
              </a:rPr>
              <a:t>Non-vacant properties were significantly outnumbered by vacant ones, making prediction challenging</a:t>
            </a:r>
            <a:endParaRPr lang="ko-KR"/>
          </a:p>
        </p:txBody>
      </p:sp>
      <p:sp>
        <p:nvSpPr>
          <p:cNvPr id="19" name="Shape 4">
            <a:extLst>
              <a:ext uri="{FF2B5EF4-FFF2-40B4-BE49-F238E27FC236}">
                <a16:creationId xmlns:a16="http://schemas.microsoft.com/office/drawing/2014/main" id="{38091290-E6BB-4170-B21F-95F7807B39E2}"/>
              </a:ext>
            </a:extLst>
          </p:cNvPr>
          <p:cNvSpPr/>
          <p:nvPr/>
        </p:nvSpPr>
        <p:spPr>
          <a:xfrm>
            <a:off x="5187077" y="3826312"/>
            <a:ext cx="8592860" cy="15240"/>
          </a:xfrm>
          <a:prstGeom prst="roundRect">
            <a:avLst>
              <a:gd name="adj" fmla="val 223256"/>
            </a:avLst>
          </a:prstGeom>
          <a:solidFill>
            <a:srgbClr val="D8D4D4"/>
          </a:solidFill>
          <a:ln/>
        </p:spPr>
      </p:sp>
      <p:pic>
        <p:nvPicPr>
          <p:cNvPr id="20" name="Image 1" descr="preencoded.png">
            <a:extLst>
              <a:ext uri="{FF2B5EF4-FFF2-40B4-BE49-F238E27FC236}">
                <a16:creationId xmlns:a16="http://schemas.microsoft.com/office/drawing/2014/main" id="{730F511B-A7F4-4443-ADA5-9C878A7A5554}"/>
              </a:ext>
            </a:extLst>
          </p:cNvPr>
          <p:cNvPicPr>
            <a:picLocks noChangeAspect="1"/>
          </p:cNvPicPr>
          <p:nvPr/>
        </p:nvPicPr>
        <p:blipFill>
          <a:blip r:embed="rId4"/>
          <a:stretch>
            <a:fillRect/>
          </a:stretch>
        </p:blipFill>
        <p:spPr>
          <a:xfrm>
            <a:off x="1902381" y="3869888"/>
            <a:ext cx="4304109" cy="1687592"/>
          </a:xfrm>
          <a:prstGeom prst="rect">
            <a:avLst/>
          </a:prstGeom>
        </p:spPr>
      </p:pic>
      <p:sp>
        <p:nvSpPr>
          <p:cNvPr id="21" name="Text 5">
            <a:extLst>
              <a:ext uri="{FF2B5EF4-FFF2-40B4-BE49-F238E27FC236}">
                <a16:creationId xmlns:a16="http://schemas.microsoft.com/office/drawing/2014/main" id="{112920FD-D791-48D8-A4D4-57EC2D6F2376}"/>
              </a:ext>
            </a:extLst>
          </p:cNvPr>
          <p:cNvSpPr/>
          <p:nvPr/>
        </p:nvSpPr>
        <p:spPr>
          <a:xfrm>
            <a:off x="3978831" y="4486870"/>
            <a:ext cx="151090" cy="453509"/>
          </a:xfrm>
          <a:prstGeom prst="rect">
            <a:avLst/>
          </a:prstGeom>
          <a:noFill/>
          <a:ln/>
        </p:spPr>
        <p:txBody>
          <a:bodyPr wrap="none" lIns="0" tIns="0" rIns="0" bIns="0" rtlCol="0" anchor="t"/>
          <a:lstStyle/>
          <a:p>
            <a:pPr marL="0" indent="0" algn="ctr">
              <a:lnSpc>
                <a:spcPts val="3550"/>
              </a:lnSpc>
              <a:buNone/>
            </a:pPr>
            <a:r>
              <a:rPr lang="en-US" sz="2200">
                <a:solidFill>
                  <a:srgbClr val="383838"/>
                </a:solidFill>
                <a:latin typeface="PT Serif" pitchFamily="34" charset="0"/>
                <a:ea typeface="PT Serif" pitchFamily="34" charset="-122"/>
                <a:cs typeface="PT Serif" pitchFamily="34" charset="-120"/>
              </a:rPr>
              <a:t>2</a:t>
            </a:r>
            <a:endParaRPr lang="en-US" sz="2200"/>
          </a:p>
        </p:txBody>
      </p:sp>
      <p:sp>
        <p:nvSpPr>
          <p:cNvPr id="22" name="Text 6">
            <a:extLst>
              <a:ext uri="{FF2B5EF4-FFF2-40B4-BE49-F238E27FC236}">
                <a16:creationId xmlns:a16="http://schemas.microsoft.com/office/drawing/2014/main" id="{2FBDFBC4-C57A-40CF-8B90-2EF8CC0951F5}"/>
              </a:ext>
            </a:extLst>
          </p:cNvPr>
          <p:cNvSpPr/>
          <p:nvPr/>
        </p:nvSpPr>
        <p:spPr>
          <a:xfrm>
            <a:off x="6433304" y="4119852"/>
            <a:ext cx="3729393" cy="372070"/>
          </a:xfrm>
          <a:prstGeom prst="rect">
            <a:avLst/>
          </a:prstGeom>
          <a:noFill/>
          <a:ln/>
        </p:spPr>
        <p:txBody>
          <a:bodyPr wrap="none" lIns="0" tIns="0" rIns="0" bIns="0" rtlCol="0" anchor="t"/>
          <a:lstStyle/>
          <a:p>
            <a:pPr>
              <a:lnSpc>
                <a:spcPts val="2900"/>
              </a:lnSpc>
            </a:pPr>
            <a:r>
              <a:rPr lang="en-US" sz="2300">
                <a:solidFill>
                  <a:srgbClr val="383838"/>
                </a:solidFill>
                <a:latin typeface="PT Serif"/>
                <a:ea typeface="+mn-lt"/>
                <a:cs typeface="+mn-lt"/>
              </a:rPr>
              <a:t>Data Integration Challenges</a:t>
            </a:r>
            <a:endParaRPr lang="ko-KR"/>
          </a:p>
        </p:txBody>
      </p:sp>
      <p:sp>
        <p:nvSpPr>
          <p:cNvPr id="23" name="Text 7">
            <a:extLst>
              <a:ext uri="{FF2B5EF4-FFF2-40B4-BE49-F238E27FC236}">
                <a16:creationId xmlns:a16="http://schemas.microsoft.com/office/drawing/2014/main" id="{5DE99051-136A-4E07-862D-2FE75415F5EB}"/>
              </a:ext>
            </a:extLst>
          </p:cNvPr>
          <p:cNvSpPr/>
          <p:nvPr/>
        </p:nvSpPr>
        <p:spPr>
          <a:xfrm>
            <a:off x="6433304" y="4604861"/>
            <a:ext cx="7176492" cy="725805"/>
          </a:xfrm>
          <a:prstGeom prst="rect">
            <a:avLst/>
          </a:prstGeom>
          <a:noFill/>
          <a:ln/>
        </p:spPr>
        <p:txBody>
          <a:bodyPr wrap="square" lIns="0" tIns="0" rIns="0" bIns="0" rtlCol="0" anchor="t"/>
          <a:lstStyle/>
          <a:p>
            <a:pPr>
              <a:lnSpc>
                <a:spcPts val="2850"/>
              </a:lnSpc>
            </a:pPr>
            <a:r>
              <a:rPr lang="en-US" sz="1750">
                <a:solidFill>
                  <a:srgbClr val="383838"/>
                </a:solidFill>
                <a:latin typeface="DM Sans"/>
                <a:ea typeface="+mn-lt"/>
                <a:cs typeface="+mn-lt"/>
              </a:rPr>
              <a:t>Variations in provided information and mismatches across datasets complicated the merging process</a:t>
            </a:r>
            <a:endParaRPr lang="ko-KR"/>
          </a:p>
        </p:txBody>
      </p:sp>
      <p:sp>
        <p:nvSpPr>
          <p:cNvPr id="24" name="Shape 8">
            <a:extLst>
              <a:ext uri="{FF2B5EF4-FFF2-40B4-BE49-F238E27FC236}">
                <a16:creationId xmlns:a16="http://schemas.microsoft.com/office/drawing/2014/main" id="{70FBEC9D-5B2B-4AB4-BAD3-602D9111CAE9}"/>
              </a:ext>
            </a:extLst>
          </p:cNvPr>
          <p:cNvSpPr/>
          <p:nvPr/>
        </p:nvSpPr>
        <p:spPr>
          <a:xfrm>
            <a:off x="6263164" y="5570577"/>
            <a:ext cx="7516773" cy="15240"/>
          </a:xfrm>
          <a:prstGeom prst="roundRect">
            <a:avLst>
              <a:gd name="adj" fmla="val 223256"/>
            </a:avLst>
          </a:prstGeom>
          <a:solidFill>
            <a:srgbClr val="D8D4D4"/>
          </a:solidFill>
          <a:ln/>
        </p:spPr>
      </p:sp>
      <p:pic>
        <p:nvPicPr>
          <p:cNvPr id="25" name="Image 2" descr="preencoded.png">
            <a:extLst>
              <a:ext uri="{FF2B5EF4-FFF2-40B4-BE49-F238E27FC236}">
                <a16:creationId xmlns:a16="http://schemas.microsoft.com/office/drawing/2014/main" id="{66D8E635-F936-4A51-9462-94A4E277B68F}"/>
              </a:ext>
            </a:extLst>
          </p:cNvPr>
          <p:cNvPicPr>
            <a:picLocks noChangeAspect="1"/>
          </p:cNvPicPr>
          <p:nvPr/>
        </p:nvPicPr>
        <p:blipFill>
          <a:blip r:embed="rId5"/>
          <a:stretch>
            <a:fillRect/>
          </a:stretch>
        </p:blipFill>
        <p:spPr>
          <a:xfrm>
            <a:off x="826294" y="5614154"/>
            <a:ext cx="6456164" cy="1687592"/>
          </a:xfrm>
          <a:prstGeom prst="rect">
            <a:avLst/>
          </a:prstGeom>
        </p:spPr>
      </p:pic>
      <p:sp>
        <p:nvSpPr>
          <p:cNvPr id="26" name="Text 9">
            <a:extLst>
              <a:ext uri="{FF2B5EF4-FFF2-40B4-BE49-F238E27FC236}">
                <a16:creationId xmlns:a16="http://schemas.microsoft.com/office/drawing/2014/main" id="{86820E26-9455-43A6-89C1-4875652AC374}"/>
              </a:ext>
            </a:extLst>
          </p:cNvPr>
          <p:cNvSpPr/>
          <p:nvPr/>
        </p:nvSpPr>
        <p:spPr>
          <a:xfrm>
            <a:off x="3978712" y="6231136"/>
            <a:ext cx="151090" cy="453509"/>
          </a:xfrm>
          <a:prstGeom prst="rect">
            <a:avLst/>
          </a:prstGeom>
          <a:noFill/>
          <a:ln/>
        </p:spPr>
        <p:txBody>
          <a:bodyPr wrap="none" lIns="0" tIns="0" rIns="0" bIns="0" rtlCol="0" anchor="t"/>
          <a:lstStyle/>
          <a:p>
            <a:pPr marL="0" indent="0" algn="ctr">
              <a:lnSpc>
                <a:spcPts val="3550"/>
              </a:lnSpc>
              <a:buNone/>
            </a:pPr>
            <a:r>
              <a:rPr lang="en-US" sz="2200">
                <a:solidFill>
                  <a:srgbClr val="383838"/>
                </a:solidFill>
                <a:latin typeface="PT Serif" pitchFamily="34" charset="0"/>
                <a:ea typeface="PT Serif" pitchFamily="34" charset="-122"/>
                <a:cs typeface="PT Serif" pitchFamily="34" charset="-120"/>
              </a:rPr>
              <a:t>3</a:t>
            </a:r>
            <a:endParaRPr lang="en-US" sz="2200"/>
          </a:p>
        </p:txBody>
      </p:sp>
      <p:sp>
        <p:nvSpPr>
          <p:cNvPr id="27" name="Text 10">
            <a:extLst>
              <a:ext uri="{FF2B5EF4-FFF2-40B4-BE49-F238E27FC236}">
                <a16:creationId xmlns:a16="http://schemas.microsoft.com/office/drawing/2014/main" id="{E335CC98-AC32-4CE0-81C1-EFE814E5AA0F}"/>
              </a:ext>
            </a:extLst>
          </p:cNvPr>
          <p:cNvSpPr/>
          <p:nvPr/>
        </p:nvSpPr>
        <p:spPr>
          <a:xfrm>
            <a:off x="7509272" y="5840968"/>
            <a:ext cx="2977039" cy="372070"/>
          </a:xfrm>
          <a:prstGeom prst="rect">
            <a:avLst/>
          </a:prstGeom>
          <a:noFill/>
          <a:ln/>
        </p:spPr>
        <p:txBody>
          <a:bodyPr wrap="none" lIns="0" tIns="0" rIns="0" bIns="0" rtlCol="0" anchor="t"/>
          <a:lstStyle/>
          <a:p>
            <a:pPr>
              <a:lnSpc>
                <a:spcPts val="2900"/>
              </a:lnSpc>
            </a:pPr>
            <a:r>
              <a:rPr lang="en-US" sz="2300">
                <a:solidFill>
                  <a:srgbClr val="383838"/>
                </a:solidFill>
                <a:latin typeface="PT Serif"/>
                <a:ea typeface="+mn-lt"/>
                <a:cs typeface="+mn-lt"/>
              </a:rPr>
              <a:t>Over-sampling Risks</a:t>
            </a:r>
            <a:endParaRPr lang="ko-KR">
              <a:latin typeface="PT Serif"/>
            </a:endParaRPr>
          </a:p>
        </p:txBody>
      </p:sp>
      <p:sp>
        <p:nvSpPr>
          <p:cNvPr id="28" name="Text 11">
            <a:extLst>
              <a:ext uri="{FF2B5EF4-FFF2-40B4-BE49-F238E27FC236}">
                <a16:creationId xmlns:a16="http://schemas.microsoft.com/office/drawing/2014/main" id="{0ADFD7FF-59E5-49E8-BE13-78C38C7D05C6}"/>
              </a:ext>
            </a:extLst>
          </p:cNvPr>
          <p:cNvSpPr/>
          <p:nvPr/>
        </p:nvSpPr>
        <p:spPr>
          <a:xfrm>
            <a:off x="7509272" y="6349127"/>
            <a:ext cx="6100524" cy="725805"/>
          </a:xfrm>
          <a:prstGeom prst="rect">
            <a:avLst/>
          </a:prstGeom>
          <a:noFill/>
          <a:ln/>
        </p:spPr>
        <p:txBody>
          <a:bodyPr wrap="square" lIns="0" tIns="0" rIns="0" bIns="0" rtlCol="0" anchor="t"/>
          <a:lstStyle/>
          <a:p>
            <a:pPr>
              <a:lnSpc>
                <a:spcPts val="2850"/>
              </a:lnSpc>
            </a:pPr>
            <a:r>
              <a:rPr lang="en-US" sz="1750">
                <a:solidFill>
                  <a:srgbClr val="383838"/>
                </a:solidFill>
                <a:latin typeface="DM Sans"/>
                <a:ea typeface="+mn-lt"/>
                <a:cs typeface="+mn-lt"/>
              </a:rPr>
              <a:t>Over-sampling techniques for balancing data introduced potential risks of overfitting</a:t>
            </a:r>
            <a:endParaRPr lang="ko-KR"/>
          </a:p>
        </p:txBody>
      </p:sp>
      <p:sp>
        <p:nvSpPr>
          <p:cNvPr id="29" name="Text 0">
            <a:extLst>
              <a:ext uri="{FF2B5EF4-FFF2-40B4-BE49-F238E27FC236}">
                <a16:creationId xmlns:a16="http://schemas.microsoft.com/office/drawing/2014/main" id="{6B28AFB9-19A3-4231-A4B1-D3961ACC5EF5}"/>
              </a:ext>
            </a:extLst>
          </p:cNvPr>
          <p:cNvSpPr/>
          <p:nvPr/>
        </p:nvSpPr>
        <p:spPr>
          <a:xfrm>
            <a:off x="820894" y="478157"/>
            <a:ext cx="6255138" cy="744260"/>
          </a:xfrm>
          <a:prstGeom prst="rect">
            <a:avLst/>
          </a:prstGeom>
          <a:noFill/>
          <a:ln/>
        </p:spPr>
        <p:txBody>
          <a:bodyPr wrap="none" lIns="0" tIns="0" rIns="0" bIns="0" rtlCol="0" anchor="t"/>
          <a:lstStyle/>
          <a:p>
            <a:pPr marL="0" indent="0">
              <a:lnSpc>
                <a:spcPts val="5850"/>
              </a:lnSpc>
              <a:buNone/>
            </a:pPr>
            <a:r>
              <a:rPr lang="en-US" sz="4650">
                <a:solidFill>
                  <a:srgbClr val="020202"/>
                </a:solidFill>
                <a:latin typeface="PT Serif" pitchFamily="34" charset="0"/>
                <a:ea typeface="PT Serif" pitchFamily="34" charset="-122"/>
                <a:cs typeface="PT Serif" pitchFamily="34" charset="-120"/>
              </a:rPr>
              <a:t>Problems Encountered</a:t>
            </a:r>
            <a:endParaRPr lang="en-US" sz="46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D31CDA-C036-4A33-8171-D0F2F6085B3F}"/>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0">
            <a:extLst>
              <a:ext uri="{FF2B5EF4-FFF2-40B4-BE49-F238E27FC236}">
                <a16:creationId xmlns:a16="http://schemas.microsoft.com/office/drawing/2014/main" id="{F81AA4FB-30CD-41C5-96AF-4358AA6F7706}"/>
              </a:ext>
            </a:extLst>
          </p:cNvPr>
          <p:cNvSpPr/>
          <p:nvPr/>
        </p:nvSpPr>
        <p:spPr>
          <a:xfrm>
            <a:off x="786170" y="478157"/>
            <a:ext cx="5954197" cy="744260"/>
          </a:xfrm>
          <a:prstGeom prst="rect">
            <a:avLst/>
          </a:prstGeom>
          <a:noFill/>
          <a:ln/>
        </p:spPr>
        <p:txBody>
          <a:bodyPr wrap="none" lIns="0" tIns="0" rIns="0" bIns="0" rtlCol="0" anchor="t"/>
          <a:lstStyle/>
          <a:p>
            <a:pPr marL="0" indent="0">
              <a:lnSpc>
                <a:spcPts val="5850"/>
              </a:lnSpc>
              <a:buNone/>
            </a:pPr>
            <a:r>
              <a:rPr lang="en-US" sz="4650">
                <a:solidFill>
                  <a:srgbClr val="020202"/>
                </a:solidFill>
                <a:latin typeface="PT Serif" pitchFamily="34" charset="0"/>
                <a:ea typeface="PT Serif" pitchFamily="34" charset="-122"/>
                <a:cs typeface="PT Serif" pitchFamily="34" charset="-120"/>
              </a:rPr>
              <a:t>Summary of Results</a:t>
            </a:r>
            <a:endParaRPr lang="en-US" sz="4650"/>
          </a:p>
        </p:txBody>
      </p:sp>
      <p:sp>
        <p:nvSpPr>
          <p:cNvPr id="10" name="Rectangle 9">
            <a:extLst>
              <a:ext uri="{FF2B5EF4-FFF2-40B4-BE49-F238E27FC236}">
                <a16:creationId xmlns:a16="http://schemas.microsoft.com/office/drawing/2014/main" id="{900CF951-7C09-4EC2-8F4C-91B1319AF398}"/>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1" name="Shape 1">
            <a:extLst>
              <a:ext uri="{FF2B5EF4-FFF2-40B4-BE49-F238E27FC236}">
                <a16:creationId xmlns:a16="http://schemas.microsoft.com/office/drawing/2014/main" id="{A904549E-229B-4B7F-B115-BEB96910F717}"/>
              </a:ext>
            </a:extLst>
          </p:cNvPr>
          <p:cNvSpPr/>
          <p:nvPr/>
        </p:nvSpPr>
        <p:spPr>
          <a:xfrm>
            <a:off x="793790" y="1657352"/>
            <a:ext cx="1695113" cy="1687592"/>
          </a:xfrm>
          <a:prstGeom prst="roundRect">
            <a:avLst>
              <a:gd name="adj" fmla="val 2016"/>
            </a:avLst>
          </a:prstGeom>
          <a:solidFill>
            <a:srgbClr val="F2EEEE"/>
          </a:solidFill>
          <a:ln/>
        </p:spPr>
      </p:sp>
      <p:sp>
        <p:nvSpPr>
          <p:cNvPr id="12" name="Text 2">
            <a:extLst>
              <a:ext uri="{FF2B5EF4-FFF2-40B4-BE49-F238E27FC236}">
                <a16:creationId xmlns:a16="http://schemas.microsoft.com/office/drawing/2014/main" id="{05ABF1CE-D12D-4EB0-A3B8-25036DCA7256}"/>
              </a:ext>
            </a:extLst>
          </p:cNvPr>
          <p:cNvSpPr/>
          <p:nvPr/>
        </p:nvSpPr>
        <p:spPr>
          <a:xfrm>
            <a:off x="1020604" y="2274334"/>
            <a:ext cx="151090" cy="453509"/>
          </a:xfrm>
          <a:prstGeom prst="rect">
            <a:avLst/>
          </a:prstGeom>
          <a:noFill/>
          <a:ln/>
        </p:spPr>
        <p:txBody>
          <a:bodyPr wrap="none" lIns="0" tIns="0" rIns="0" bIns="0" rtlCol="0" anchor="t"/>
          <a:lstStyle/>
          <a:p>
            <a:pPr marL="0" indent="0" algn="ctr">
              <a:lnSpc>
                <a:spcPts val="3550"/>
              </a:lnSpc>
              <a:buNone/>
            </a:pPr>
            <a:r>
              <a:rPr lang="en-US" sz="2200">
                <a:solidFill>
                  <a:srgbClr val="383838"/>
                </a:solidFill>
                <a:latin typeface="PT Serif" pitchFamily="34" charset="0"/>
                <a:ea typeface="PT Serif" pitchFamily="34" charset="-122"/>
                <a:cs typeface="PT Serif" pitchFamily="34" charset="-120"/>
              </a:rPr>
              <a:t>1</a:t>
            </a:r>
            <a:endParaRPr lang="en-US" sz="2200"/>
          </a:p>
        </p:txBody>
      </p:sp>
      <p:sp>
        <p:nvSpPr>
          <p:cNvPr id="13" name="Text 3">
            <a:extLst>
              <a:ext uri="{FF2B5EF4-FFF2-40B4-BE49-F238E27FC236}">
                <a16:creationId xmlns:a16="http://schemas.microsoft.com/office/drawing/2014/main" id="{C70566E1-9E3C-4A85-B71A-B201D43FDE42}"/>
              </a:ext>
            </a:extLst>
          </p:cNvPr>
          <p:cNvSpPr/>
          <p:nvPr/>
        </p:nvSpPr>
        <p:spPr>
          <a:xfrm>
            <a:off x="2650318" y="1872592"/>
            <a:ext cx="7973369" cy="412690"/>
          </a:xfrm>
          <a:prstGeom prst="rect">
            <a:avLst/>
          </a:prstGeom>
          <a:noFill/>
          <a:ln/>
        </p:spPr>
        <p:txBody>
          <a:bodyPr wrap="none" lIns="0" tIns="0" rIns="0" bIns="0" rtlCol="0" anchor="t"/>
          <a:lstStyle/>
          <a:p>
            <a:pPr>
              <a:lnSpc>
                <a:spcPts val="2900"/>
              </a:lnSpc>
            </a:pPr>
            <a:r>
              <a:rPr lang="en-US" sz="2300">
                <a:solidFill>
                  <a:srgbClr val="383838"/>
                </a:solidFill>
                <a:latin typeface="PT Serif"/>
              </a:rPr>
              <a:t>Random Forest Regression Model to Predict Vacant Buildings</a:t>
            </a:r>
            <a:endParaRPr lang="ko-KR" altLang="en-US"/>
          </a:p>
        </p:txBody>
      </p:sp>
      <p:sp>
        <p:nvSpPr>
          <p:cNvPr id="14" name="Text 4">
            <a:extLst>
              <a:ext uri="{FF2B5EF4-FFF2-40B4-BE49-F238E27FC236}">
                <a16:creationId xmlns:a16="http://schemas.microsoft.com/office/drawing/2014/main" id="{74A49D94-8451-4FC6-9FA3-7D250D11D295}"/>
              </a:ext>
            </a:extLst>
          </p:cNvPr>
          <p:cNvSpPr/>
          <p:nvPr/>
        </p:nvSpPr>
        <p:spPr>
          <a:xfrm>
            <a:off x="2650318" y="2392325"/>
            <a:ext cx="10415468" cy="725805"/>
          </a:xfrm>
          <a:prstGeom prst="rect">
            <a:avLst/>
          </a:prstGeom>
          <a:noFill/>
          <a:ln/>
        </p:spPr>
        <p:txBody>
          <a:bodyPr wrap="square" lIns="0" tIns="0" rIns="0" bIns="0" rtlCol="0" anchor="t"/>
          <a:lstStyle/>
          <a:p>
            <a:pPr>
              <a:lnSpc>
                <a:spcPts val="2850"/>
              </a:lnSpc>
            </a:pPr>
            <a:r>
              <a:rPr lang="en-US" sz="1750">
                <a:solidFill>
                  <a:srgbClr val="383838"/>
                </a:solidFill>
                <a:latin typeface="DM Sans"/>
                <a:ea typeface="+mn-lt"/>
                <a:cs typeface="+mn-lt"/>
              </a:rPr>
              <a:t>AUC: 0.89 - Effectively predicts vacant and non-vacant properties</a:t>
            </a:r>
          </a:p>
          <a:p>
            <a:pPr>
              <a:lnSpc>
                <a:spcPts val="2850"/>
              </a:lnSpc>
            </a:pPr>
            <a:r>
              <a:rPr lang="en-US" sz="1750">
                <a:solidFill>
                  <a:srgbClr val="383838"/>
                </a:solidFill>
                <a:latin typeface="DM Sans"/>
                <a:ea typeface="+mn-lt"/>
                <a:cs typeface="+mn-lt"/>
              </a:rPr>
              <a:t>PR-AUC: 0.49 - Handles class imbalance but precision-recall trade-off can improve</a:t>
            </a:r>
            <a:endParaRPr lang="en-US">
              <a:latin typeface="Calibri" panose="020F0502020204030204"/>
              <a:ea typeface="Calibri" panose="020F0502020204030204"/>
              <a:cs typeface="Calibri" panose="020F0502020204030204"/>
            </a:endParaRPr>
          </a:p>
          <a:p>
            <a:pPr>
              <a:lnSpc>
                <a:spcPts val="2850"/>
              </a:lnSpc>
            </a:pPr>
            <a:endParaRPr lang="en-US" altLang="ko-KR" sz="1750">
              <a:solidFill>
                <a:srgbClr val="383838"/>
              </a:solidFill>
              <a:latin typeface="DM Sans"/>
              <a:ea typeface="Calibri"/>
              <a:cs typeface="Calibri" panose="020F0502020204030204"/>
            </a:endParaRPr>
          </a:p>
        </p:txBody>
      </p:sp>
      <p:sp>
        <p:nvSpPr>
          <p:cNvPr id="15" name="Shape 5">
            <a:extLst>
              <a:ext uri="{FF2B5EF4-FFF2-40B4-BE49-F238E27FC236}">
                <a16:creationId xmlns:a16="http://schemas.microsoft.com/office/drawing/2014/main" id="{A864E3CD-3572-4475-AACF-4A1DF6B8216F}"/>
              </a:ext>
            </a:extLst>
          </p:cNvPr>
          <p:cNvSpPr/>
          <p:nvPr/>
        </p:nvSpPr>
        <p:spPr>
          <a:xfrm>
            <a:off x="2536851" y="3329704"/>
            <a:ext cx="10642402" cy="15240"/>
          </a:xfrm>
          <a:prstGeom prst="roundRect">
            <a:avLst>
              <a:gd name="adj" fmla="val 223256"/>
            </a:avLst>
          </a:prstGeom>
          <a:solidFill>
            <a:srgbClr val="D8D4D4"/>
          </a:solidFill>
          <a:ln/>
        </p:spPr>
      </p:sp>
      <p:sp>
        <p:nvSpPr>
          <p:cNvPr id="16" name="Shape 6">
            <a:extLst>
              <a:ext uri="{FF2B5EF4-FFF2-40B4-BE49-F238E27FC236}">
                <a16:creationId xmlns:a16="http://schemas.microsoft.com/office/drawing/2014/main" id="{2377D10A-521A-46AC-9DB5-CE13935A2679}"/>
              </a:ext>
            </a:extLst>
          </p:cNvPr>
          <p:cNvSpPr/>
          <p:nvPr/>
        </p:nvSpPr>
        <p:spPr>
          <a:xfrm>
            <a:off x="793790" y="3458291"/>
            <a:ext cx="3869882" cy="1687592"/>
          </a:xfrm>
          <a:prstGeom prst="roundRect">
            <a:avLst>
              <a:gd name="adj" fmla="val 2016"/>
            </a:avLst>
          </a:prstGeom>
          <a:solidFill>
            <a:srgbClr val="F2EEEE"/>
          </a:solidFill>
          <a:ln/>
        </p:spPr>
      </p:sp>
      <p:sp>
        <p:nvSpPr>
          <p:cNvPr id="17" name="Text 7">
            <a:extLst>
              <a:ext uri="{FF2B5EF4-FFF2-40B4-BE49-F238E27FC236}">
                <a16:creationId xmlns:a16="http://schemas.microsoft.com/office/drawing/2014/main" id="{64D133C1-BE6A-47F5-9379-5E5E549FB372}"/>
              </a:ext>
            </a:extLst>
          </p:cNvPr>
          <p:cNvSpPr/>
          <p:nvPr/>
        </p:nvSpPr>
        <p:spPr>
          <a:xfrm>
            <a:off x="1020604" y="4075273"/>
            <a:ext cx="151090" cy="453509"/>
          </a:xfrm>
          <a:prstGeom prst="rect">
            <a:avLst/>
          </a:prstGeom>
          <a:noFill/>
          <a:ln/>
        </p:spPr>
        <p:txBody>
          <a:bodyPr wrap="none" lIns="0" tIns="0" rIns="0" bIns="0" rtlCol="0" anchor="t"/>
          <a:lstStyle/>
          <a:p>
            <a:pPr marL="0" indent="0" algn="ctr">
              <a:lnSpc>
                <a:spcPts val="3550"/>
              </a:lnSpc>
              <a:buNone/>
            </a:pPr>
            <a:r>
              <a:rPr lang="en-US" sz="2200">
                <a:solidFill>
                  <a:srgbClr val="383838"/>
                </a:solidFill>
                <a:latin typeface="PT Serif" pitchFamily="34" charset="0"/>
                <a:ea typeface="PT Serif" pitchFamily="34" charset="-122"/>
                <a:cs typeface="PT Serif" pitchFamily="34" charset="-120"/>
              </a:rPr>
              <a:t>2</a:t>
            </a:r>
            <a:endParaRPr lang="en-US" sz="2200"/>
          </a:p>
        </p:txBody>
      </p:sp>
      <p:sp>
        <p:nvSpPr>
          <p:cNvPr id="18" name="Text 8">
            <a:extLst>
              <a:ext uri="{FF2B5EF4-FFF2-40B4-BE49-F238E27FC236}">
                <a16:creationId xmlns:a16="http://schemas.microsoft.com/office/drawing/2014/main" id="{EDA8E3FF-4427-4FC0-A84C-209C5F0CFFB9}"/>
              </a:ext>
            </a:extLst>
          </p:cNvPr>
          <p:cNvSpPr/>
          <p:nvPr/>
        </p:nvSpPr>
        <p:spPr>
          <a:xfrm>
            <a:off x="5368171" y="3685105"/>
            <a:ext cx="3046214" cy="372070"/>
          </a:xfrm>
          <a:prstGeom prst="rect">
            <a:avLst/>
          </a:prstGeom>
          <a:noFill/>
          <a:ln/>
        </p:spPr>
        <p:txBody>
          <a:bodyPr wrap="none" lIns="0" tIns="0" rIns="0" bIns="0" rtlCol="0" anchor="t"/>
          <a:lstStyle/>
          <a:p>
            <a:pPr marL="0" indent="0" algn="l">
              <a:lnSpc>
                <a:spcPts val="2900"/>
              </a:lnSpc>
              <a:buNone/>
            </a:pPr>
            <a:endParaRPr lang="en-US" sz="2300">
              <a:solidFill>
                <a:srgbClr val="383838"/>
              </a:solidFill>
              <a:latin typeface="PT Serif"/>
            </a:endParaRPr>
          </a:p>
        </p:txBody>
      </p:sp>
      <p:sp>
        <p:nvSpPr>
          <p:cNvPr id="19" name="Text 9">
            <a:extLst>
              <a:ext uri="{FF2B5EF4-FFF2-40B4-BE49-F238E27FC236}">
                <a16:creationId xmlns:a16="http://schemas.microsoft.com/office/drawing/2014/main" id="{728E4E93-8F9A-40FE-AFC4-111D4FF9F33B}"/>
              </a:ext>
            </a:extLst>
          </p:cNvPr>
          <p:cNvSpPr/>
          <p:nvPr/>
        </p:nvSpPr>
        <p:spPr>
          <a:xfrm>
            <a:off x="4824161" y="4193264"/>
            <a:ext cx="8241625" cy="725805"/>
          </a:xfrm>
          <a:prstGeom prst="rect">
            <a:avLst/>
          </a:prstGeom>
          <a:noFill/>
          <a:ln/>
        </p:spPr>
        <p:txBody>
          <a:bodyPr wrap="square" lIns="0" tIns="0" rIns="0" bIns="0" rtlCol="0" anchor="t"/>
          <a:lstStyle/>
          <a:p>
            <a:pPr>
              <a:lnSpc>
                <a:spcPts val="2850"/>
              </a:lnSpc>
            </a:pPr>
            <a:r>
              <a:rPr lang="en-US" sz="1750">
                <a:solidFill>
                  <a:srgbClr val="383838"/>
                </a:solidFill>
                <a:latin typeface="DM Sans"/>
                <a:ea typeface="+mn-lt"/>
                <a:cs typeface="+mn-lt"/>
              </a:rPr>
              <a:t>Silhouette Score: 0.51 – Highlights moderate clustering quality, revealing distinct patterns in vacancy distribution</a:t>
            </a:r>
            <a:endParaRPr lang="ko-KR"/>
          </a:p>
        </p:txBody>
      </p:sp>
      <p:sp>
        <p:nvSpPr>
          <p:cNvPr id="20" name="Shape 10">
            <a:extLst>
              <a:ext uri="{FF2B5EF4-FFF2-40B4-BE49-F238E27FC236}">
                <a16:creationId xmlns:a16="http://schemas.microsoft.com/office/drawing/2014/main" id="{82030644-F5BD-46C9-BEEE-A76490E8FA3A}"/>
              </a:ext>
            </a:extLst>
          </p:cNvPr>
          <p:cNvSpPr/>
          <p:nvPr/>
        </p:nvSpPr>
        <p:spPr>
          <a:xfrm>
            <a:off x="4710694" y="5130643"/>
            <a:ext cx="8468558" cy="20557"/>
          </a:xfrm>
          <a:prstGeom prst="roundRect">
            <a:avLst>
              <a:gd name="adj" fmla="val 223256"/>
            </a:avLst>
          </a:prstGeom>
          <a:solidFill>
            <a:srgbClr val="D8D4D4"/>
          </a:solidFill>
          <a:ln/>
        </p:spPr>
      </p:sp>
      <p:sp>
        <p:nvSpPr>
          <p:cNvPr id="21" name="Shape 11">
            <a:extLst>
              <a:ext uri="{FF2B5EF4-FFF2-40B4-BE49-F238E27FC236}">
                <a16:creationId xmlns:a16="http://schemas.microsoft.com/office/drawing/2014/main" id="{F25B4F78-4488-4241-A3E5-14A98158A981}"/>
              </a:ext>
            </a:extLst>
          </p:cNvPr>
          <p:cNvSpPr/>
          <p:nvPr/>
        </p:nvSpPr>
        <p:spPr>
          <a:xfrm>
            <a:off x="793790" y="5259231"/>
            <a:ext cx="6044651" cy="2050494"/>
          </a:xfrm>
          <a:prstGeom prst="roundRect">
            <a:avLst>
              <a:gd name="adj" fmla="val 1659"/>
            </a:avLst>
          </a:prstGeom>
          <a:solidFill>
            <a:srgbClr val="F2EEEE"/>
          </a:solidFill>
          <a:ln/>
        </p:spPr>
      </p:sp>
      <p:sp>
        <p:nvSpPr>
          <p:cNvPr id="22" name="Text 12">
            <a:extLst>
              <a:ext uri="{FF2B5EF4-FFF2-40B4-BE49-F238E27FC236}">
                <a16:creationId xmlns:a16="http://schemas.microsoft.com/office/drawing/2014/main" id="{BFFA53F8-66CE-4162-B36B-E4E98440585F}"/>
              </a:ext>
            </a:extLst>
          </p:cNvPr>
          <p:cNvSpPr/>
          <p:nvPr/>
        </p:nvSpPr>
        <p:spPr>
          <a:xfrm>
            <a:off x="1020604" y="6057664"/>
            <a:ext cx="151090" cy="453509"/>
          </a:xfrm>
          <a:prstGeom prst="rect">
            <a:avLst/>
          </a:prstGeom>
          <a:noFill/>
          <a:ln/>
        </p:spPr>
        <p:txBody>
          <a:bodyPr wrap="none" lIns="0" tIns="0" rIns="0" bIns="0" rtlCol="0" anchor="t"/>
          <a:lstStyle/>
          <a:p>
            <a:pPr marL="0" indent="0" algn="ctr">
              <a:lnSpc>
                <a:spcPts val="3550"/>
              </a:lnSpc>
              <a:buNone/>
            </a:pPr>
            <a:r>
              <a:rPr lang="en-US" sz="2200">
                <a:solidFill>
                  <a:srgbClr val="383838"/>
                </a:solidFill>
                <a:latin typeface="PT Serif" pitchFamily="34" charset="0"/>
                <a:ea typeface="PT Serif" pitchFamily="34" charset="-122"/>
                <a:cs typeface="PT Serif" pitchFamily="34" charset="-120"/>
              </a:rPr>
              <a:t>3</a:t>
            </a:r>
            <a:endParaRPr lang="en-US" sz="2200"/>
          </a:p>
        </p:txBody>
      </p:sp>
      <p:sp>
        <p:nvSpPr>
          <p:cNvPr id="23" name="Text 13">
            <a:extLst>
              <a:ext uri="{FF2B5EF4-FFF2-40B4-BE49-F238E27FC236}">
                <a16:creationId xmlns:a16="http://schemas.microsoft.com/office/drawing/2014/main" id="{ED10FFE3-BA11-4887-A57B-ADFEEE6CB88F}"/>
              </a:ext>
            </a:extLst>
          </p:cNvPr>
          <p:cNvSpPr/>
          <p:nvPr/>
        </p:nvSpPr>
        <p:spPr>
          <a:xfrm>
            <a:off x="6998004" y="5486045"/>
            <a:ext cx="6303898" cy="326675"/>
          </a:xfrm>
          <a:prstGeom prst="rect">
            <a:avLst/>
          </a:prstGeom>
          <a:noFill/>
          <a:ln/>
        </p:spPr>
        <p:txBody>
          <a:bodyPr wrap="none" lIns="0" tIns="0" rIns="0" bIns="0" rtlCol="0" anchor="t"/>
          <a:lstStyle/>
          <a:p>
            <a:pPr>
              <a:lnSpc>
                <a:spcPts val="2900"/>
              </a:lnSpc>
            </a:pPr>
            <a:r>
              <a:rPr lang="en-US" sz="2300">
                <a:solidFill>
                  <a:srgbClr val="383838"/>
                </a:solidFill>
                <a:ea typeface="+mn-lt"/>
                <a:cs typeface="+mn-lt"/>
              </a:rPr>
              <a:t>Prediction of High Vacancy Probability by Address</a:t>
            </a:r>
            <a:endParaRPr lang="ko-KR" altLang="en-US"/>
          </a:p>
        </p:txBody>
      </p:sp>
      <p:sp>
        <p:nvSpPr>
          <p:cNvPr id="24" name="Text 14">
            <a:extLst>
              <a:ext uri="{FF2B5EF4-FFF2-40B4-BE49-F238E27FC236}">
                <a16:creationId xmlns:a16="http://schemas.microsoft.com/office/drawing/2014/main" id="{599FBD95-7EDA-4343-8103-6B55D0799056}"/>
              </a:ext>
            </a:extLst>
          </p:cNvPr>
          <p:cNvSpPr/>
          <p:nvPr/>
        </p:nvSpPr>
        <p:spPr>
          <a:xfrm>
            <a:off x="6998004" y="5994203"/>
            <a:ext cx="6067782" cy="1088708"/>
          </a:xfrm>
          <a:prstGeom prst="rect">
            <a:avLst/>
          </a:prstGeom>
          <a:noFill/>
          <a:ln/>
        </p:spPr>
        <p:txBody>
          <a:bodyPr wrap="square" lIns="0" tIns="0" rIns="0" bIns="0" rtlCol="0" anchor="t"/>
          <a:lstStyle/>
          <a:p>
            <a:pPr>
              <a:lnSpc>
                <a:spcPts val="2850"/>
              </a:lnSpc>
            </a:pPr>
            <a:r>
              <a:rPr lang="en-US" sz="1750">
                <a:solidFill>
                  <a:srgbClr val="383838"/>
                </a:solidFill>
                <a:latin typeface="DM Sans"/>
                <a:ea typeface="+mn-lt"/>
                <a:cs typeface="+mn-lt"/>
              </a:rPr>
              <a:t>Identified unit-specific addresses with the highest likelihood of becoming vacant for targeted management</a:t>
            </a:r>
            <a:endParaRPr lang="ko-KR"/>
          </a:p>
        </p:txBody>
      </p:sp>
      <p:sp>
        <p:nvSpPr>
          <p:cNvPr id="2" name="Text 8">
            <a:extLst>
              <a:ext uri="{FF2B5EF4-FFF2-40B4-BE49-F238E27FC236}">
                <a16:creationId xmlns:a16="http://schemas.microsoft.com/office/drawing/2014/main" id="{EDA8E3FF-4427-4FC0-A84C-209C5F0CFFB9}"/>
              </a:ext>
            </a:extLst>
          </p:cNvPr>
          <p:cNvSpPr/>
          <p:nvPr/>
        </p:nvSpPr>
        <p:spPr>
          <a:xfrm>
            <a:off x="4824161" y="3685105"/>
            <a:ext cx="5963034" cy="3836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900"/>
              </a:lnSpc>
            </a:pPr>
            <a:r>
              <a:rPr lang="en-US" sz="2300">
                <a:solidFill>
                  <a:srgbClr val="383838"/>
                </a:solidFill>
                <a:ea typeface="+mn-lt"/>
                <a:cs typeface="+mn-lt"/>
              </a:rPr>
              <a:t>K-Means Clustering to Identify Vacancy Patterns</a:t>
            </a:r>
            <a:endParaRPr lang="ko-KR" altLang="en-US"/>
          </a:p>
        </p:txBody>
      </p:sp>
      <p:sp>
        <p:nvSpPr>
          <p:cNvPr id="3" name="Shape 10">
            <a:extLst>
              <a:ext uri="{FF2B5EF4-FFF2-40B4-BE49-F238E27FC236}">
                <a16:creationId xmlns:a16="http://schemas.microsoft.com/office/drawing/2014/main" id="{A775AE80-00D0-ADED-75DD-F291457FB62B}"/>
              </a:ext>
            </a:extLst>
          </p:cNvPr>
          <p:cNvSpPr/>
          <p:nvPr/>
        </p:nvSpPr>
        <p:spPr>
          <a:xfrm flipV="1">
            <a:off x="6840435" y="7295982"/>
            <a:ext cx="6327242" cy="19906"/>
          </a:xfrm>
          <a:prstGeom prst="roundRect">
            <a:avLst>
              <a:gd name="adj" fmla="val 223256"/>
            </a:avLst>
          </a:prstGeom>
          <a:solidFill>
            <a:srgbClr val="D8D4D4"/>
          </a:solidFill>
          <a:ln/>
        </p:spPr>
      </p:sp>
    </p:spTree>
    <p:extLst>
      <p:ext uri="{BB962C8B-B14F-4D97-AF65-F5344CB8AC3E}">
        <p14:creationId xmlns:p14="http://schemas.microsoft.com/office/powerpoint/2010/main" val="68179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3"/>
          <p:cNvSpPr/>
          <p:nvPr/>
        </p:nvSpPr>
        <p:spPr>
          <a:xfrm>
            <a:off x="3088895" y="3901083"/>
            <a:ext cx="5407722" cy="441518"/>
          </a:xfrm>
          <a:prstGeom prst="rect">
            <a:avLst/>
          </a:prstGeom>
          <a:noFill/>
          <a:ln/>
        </p:spPr>
        <p:txBody>
          <a:bodyPr wrap="none" lIns="0" tIns="0" rIns="0" bIns="0" rtlCol="0" anchor="t"/>
          <a:lstStyle/>
          <a:p>
            <a:pPr>
              <a:lnSpc>
                <a:spcPts val="2900"/>
              </a:lnSpc>
            </a:pPr>
            <a:r>
              <a:rPr lang="en-US" sz="2300">
                <a:solidFill>
                  <a:srgbClr val="020202"/>
                </a:solidFill>
                <a:latin typeface="PT Serif"/>
                <a:ea typeface="+mn-lt"/>
                <a:cs typeface="+mn-lt"/>
              </a:rPr>
              <a:t>Top 3 Predicted High-Vacancy Properties</a:t>
            </a:r>
            <a:endParaRPr lang="ko-KR"/>
          </a:p>
        </p:txBody>
      </p:sp>
      <p:sp>
        <p:nvSpPr>
          <p:cNvPr id="6" name="Text 4"/>
          <p:cNvSpPr/>
          <p:nvPr/>
        </p:nvSpPr>
        <p:spPr>
          <a:xfrm>
            <a:off x="8026439" y="1498893"/>
            <a:ext cx="6499890" cy="2183861"/>
          </a:xfrm>
          <a:prstGeom prst="rect">
            <a:avLst/>
          </a:prstGeom>
          <a:noFill/>
          <a:ln/>
        </p:spPr>
        <p:txBody>
          <a:bodyPr wrap="square" lIns="0" tIns="0" rIns="0" bIns="0" rtlCol="0" anchor="t"/>
          <a:lstStyle/>
          <a:p>
            <a:pPr marL="285750" indent="-285750">
              <a:lnSpc>
                <a:spcPts val="2850"/>
              </a:lnSpc>
              <a:buFont typeface="Arial"/>
              <a:buChar char="•"/>
            </a:pPr>
            <a:r>
              <a:rPr lang="en-US" sz="1600" dirty="0">
                <a:solidFill>
                  <a:srgbClr val="383838"/>
                </a:solidFill>
                <a:latin typeface="DM Sans"/>
                <a:ea typeface="+mn-lt"/>
                <a:cs typeface="+mn-lt"/>
              </a:rPr>
              <a:t>Vacant properties have more violations and slightly more residential units</a:t>
            </a:r>
          </a:p>
          <a:p>
            <a:pPr marL="285750" indent="-285750">
              <a:lnSpc>
                <a:spcPts val="2850"/>
              </a:lnSpc>
              <a:buFont typeface="Arial"/>
              <a:buChar char="•"/>
            </a:pPr>
            <a:r>
              <a:rPr lang="en-US" sz="1600" dirty="0">
                <a:solidFill>
                  <a:srgbClr val="383838"/>
                </a:solidFill>
                <a:latin typeface="DM Sans"/>
                <a:ea typeface="+mn-lt"/>
                <a:cs typeface="+mn-lt"/>
              </a:rPr>
              <a:t>Vacant properties have higher total and land assessed values</a:t>
            </a:r>
          </a:p>
          <a:p>
            <a:pPr marL="285750" indent="-285750">
              <a:lnSpc>
                <a:spcPts val="2850"/>
              </a:lnSpc>
              <a:buFont typeface="Arial"/>
              <a:buChar char="•"/>
            </a:pPr>
            <a:endParaRPr lang="en-US" sz="1600" dirty="0">
              <a:solidFill>
                <a:srgbClr val="383838"/>
              </a:solidFill>
              <a:latin typeface="DM Sans"/>
              <a:ea typeface="+mn-lt"/>
              <a:cs typeface="+mn-lt"/>
            </a:endParaRPr>
          </a:p>
          <a:p>
            <a:pPr marL="285750" indent="-285750">
              <a:lnSpc>
                <a:spcPts val="2850"/>
              </a:lnSpc>
              <a:buFont typeface="Arial"/>
              <a:buChar char="•"/>
            </a:pPr>
            <a:r>
              <a:rPr lang="en-US" sz="1600" dirty="0">
                <a:solidFill>
                  <a:srgbClr val="383838"/>
                </a:solidFill>
                <a:latin typeface="DM Sans"/>
                <a:ea typeface="+mn-lt"/>
                <a:cs typeface="+mn-lt"/>
              </a:rPr>
              <a:t>These patterns suggest that larger or more valuable properties may face challenges in maintenance, leading to vacancy</a:t>
            </a:r>
            <a:endParaRPr lang="en-US" sz="1600" dirty="0">
              <a:solidFill>
                <a:srgbClr val="383838"/>
              </a:solidFill>
              <a:latin typeface="DM Sans"/>
              <a:ea typeface="Calibri"/>
              <a:cs typeface="Calibri"/>
            </a:endParaRPr>
          </a:p>
        </p:txBody>
      </p:sp>
      <p:sp>
        <p:nvSpPr>
          <p:cNvPr id="7" name="Rectangle 6">
            <a:extLst>
              <a:ext uri="{FF2B5EF4-FFF2-40B4-BE49-F238E27FC236}">
                <a16:creationId xmlns:a16="http://schemas.microsoft.com/office/drawing/2014/main" id="{0BD31CDA-C036-4A33-8171-D0F2F6085B3F}"/>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0">
            <a:extLst>
              <a:ext uri="{FF2B5EF4-FFF2-40B4-BE49-F238E27FC236}">
                <a16:creationId xmlns:a16="http://schemas.microsoft.com/office/drawing/2014/main" id="{F81AA4FB-30CD-41C5-96AF-4358AA6F7706}"/>
              </a:ext>
            </a:extLst>
          </p:cNvPr>
          <p:cNvSpPr/>
          <p:nvPr/>
        </p:nvSpPr>
        <p:spPr>
          <a:xfrm>
            <a:off x="786170" y="478157"/>
            <a:ext cx="5954197" cy="744260"/>
          </a:xfrm>
          <a:prstGeom prst="rect">
            <a:avLst/>
          </a:prstGeom>
          <a:noFill/>
          <a:ln/>
        </p:spPr>
        <p:txBody>
          <a:bodyPr wrap="none" lIns="0" tIns="0" rIns="0" bIns="0" rtlCol="0" anchor="t"/>
          <a:lstStyle/>
          <a:p>
            <a:pPr marL="0" indent="0">
              <a:lnSpc>
                <a:spcPts val="5850"/>
              </a:lnSpc>
              <a:buNone/>
            </a:pPr>
            <a:r>
              <a:rPr lang="en-US" sz="4650">
                <a:solidFill>
                  <a:srgbClr val="020202"/>
                </a:solidFill>
                <a:latin typeface="PT Serif" pitchFamily="34" charset="0"/>
                <a:ea typeface="PT Serif" pitchFamily="34" charset="-122"/>
                <a:cs typeface="PT Serif" pitchFamily="34" charset="-120"/>
              </a:rPr>
              <a:t>Conclusion </a:t>
            </a:r>
            <a:endParaRPr lang="en-US" sz="4650"/>
          </a:p>
        </p:txBody>
      </p:sp>
      <p:sp>
        <p:nvSpPr>
          <p:cNvPr id="10" name="Rectangle 9">
            <a:extLst>
              <a:ext uri="{FF2B5EF4-FFF2-40B4-BE49-F238E27FC236}">
                <a16:creationId xmlns:a16="http://schemas.microsoft.com/office/drawing/2014/main" id="{9E9BC12A-A4BC-4938-93D2-5E3A7E2B9A6A}"/>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grpSp>
        <p:nvGrpSpPr>
          <p:cNvPr id="19" name="그룹 18">
            <a:extLst>
              <a:ext uri="{FF2B5EF4-FFF2-40B4-BE49-F238E27FC236}">
                <a16:creationId xmlns:a16="http://schemas.microsoft.com/office/drawing/2014/main" id="{51838254-E223-45BF-A8C6-2B423D2BACEA}"/>
              </a:ext>
            </a:extLst>
          </p:cNvPr>
          <p:cNvGrpSpPr/>
          <p:nvPr/>
        </p:nvGrpSpPr>
        <p:grpSpPr>
          <a:xfrm>
            <a:off x="8023727" y="4530885"/>
            <a:ext cx="3108647" cy="2783257"/>
            <a:chOff x="7086177" y="4588759"/>
            <a:chExt cx="3108647" cy="2783257"/>
          </a:xfrm>
        </p:grpSpPr>
        <p:pic>
          <p:nvPicPr>
            <p:cNvPr id="2" name="그림 1" descr="야외, 나무, 가구, 창문이(가) 표시된 사진&#10;&#10;자동 생성된 설명">
              <a:extLst>
                <a:ext uri="{FF2B5EF4-FFF2-40B4-BE49-F238E27FC236}">
                  <a16:creationId xmlns:a16="http://schemas.microsoft.com/office/drawing/2014/main" id="{D30D5C8E-398A-5BF2-54CD-DB052227EAFD}"/>
                </a:ext>
              </a:extLst>
            </p:cNvPr>
            <p:cNvPicPr>
              <a:picLocks noChangeAspect="1"/>
            </p:cNvPicPr>
            <p:nvPr/>
          </p:nvPicPr>
          <p:blipFill>
            <a:blip r:embed="rId3"/>
            <a:stretch>
              <a:fillRect/>
            </a:stretch>
          </p:blipFill>
          <p:spPr>
            <a:xfrm>
              <a:off x="7086177" y="4588759"/>
              <a:ext cx="3108647" cy="2269844"/>
            </a:xfrm>
            <a:prstGeom prst="rect">
              <a:avLst/>
            </a:prstGeom>
          </p:spPr>
        </p:pic>
        <p:sp>
          <p:nvSpPr>
            <p:cNvPr id="8" name="TextBox 7">
              <a:extLst>
                <a:ext uri="{FF2B5EF4-FFF2-40B4-BE49-F238E27FC236}">
                  <a16:creationId xmlns:a16="http://schemas.microsoft.com/office/drawing/2014/main" id="{E8D42557-687C-828B-6E4B-411C88FA3808}"/>
                </a:ext>
              </a:extLst>
            </p:cNvPr>
            <p:cNvSpPr txBox="1"/>
            <p:nvPr/>
          </p:nvSpPr>
          <p:spPr>
            <a:xfrm>
              <a:off x="7801336" y="7002684"/>
              <a:ext cx="16783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ea typeface="+mn-lt"/>
                  <a:cs typeface="+mn-lt"/>
                </a:rPr>
                <a:t>139 </a:t>
              </a:r>
              <a:r>
                <a:rPr lang="ko-KR" err="1">
                  <a:ea typeface="+mn-lt"/>
                  <a:cs typeface="+mn-lt"/>
                </a:rPr>
                <a:t>Delong</a:t>
              </a:r>
              <a:r>
                <a:rPr lang="ko-KR">
                  <a:ea typeface="+mn-lt"/>
                  <a:cs typeface="+mn-lt"/>
                </a:rPr>
                <a:t> </a:t>
              </a:r>
              <a:r>
                <a:rPr lang="ko-KR" err="1">
                  <a:ea typeface="+mn-lt"/>
                  <a:cs typeface="+mn-lt"/>
                </a:rPr>
                <a:t>Ave</a:t>
              </a:r>
              <a:endParaRPr lang="ko-KR" err="1"/>
            </a:p>
          </p:txBody>
        </p:sp>
      </p:grpSp>
      <p:grpSp>
        <p:nvGrpSpPr>
          <p:cNvPr id="17" name="그룹 16">
            <a:extLst>
              <a:ext uri="{FF2B5EF4-FFF2-40B4-BE49-F238E27FC236}">
                <a16:creationId xmlns:a16="http://schemas.microsoft.com/office/drawing/2014/main" id="{4526D365-0374-FCEB-19C5-C3C4322DB23D}"/>
              </a:ext>
            </a:extLst>
          </p:cNvPr>
          <p:cNvGrpSpPr/>
          <p:nvPr/>
        </p:nvGrpSpPr>
        <p:grpSpPr>
          <a:xfrm>
            <a:off x="216018" y="4421529"/>
            <a:ext cx="2600532" cy="3028615"/>
            <a:chOff x="216018" y="4421529"/>
            <a:chExt cx="2600532" cy="3028615"/>
          </a:xfrm>
        </p:grpSpPr>
        <p:pic>
          <p:nvPicPr>
            <p:cNvPr id="11" name="그림 10" descr="건물, 야외, 창문, 하늘이(가) 표시된 사진&#10;&#10;자동 생성된 설명">
              <a:extLst>
                <a:ext uri="{FF2B5EF4-FFF2-40B4-BE49-F238E27FC236}">
                  <a16:creationId xmlns:a16="http://schemas.microsoft.com/office/drawing/2014/main" id="{D73D9578-E345-3386-B8CF-80971F630157}"/>
                </a:ext>
              </a:extLst>
            </p:cNvPr>
            <p:cNvPicPr>
              <a:picLocks noChangeAspect="1"/>
            </p:cNvPicPr>
            <p:nvPr/>
          </p:nvPicPr>
          <p:blipFill>
            <a:blip r:embed="rId4"/>
            <a:stretch>
              <a:fillRect/>
            </a:stretch>
          </p:blipFill>
          <p:spPr>
            <a:xfrm>
              <a:off x="216018" y="4421529"/>
              <a:ext cx="2600532" cy="2523282"/>
            </a:xfrm>
            <a:prstGeom prst="rect">
              <a:avLst/>
            </a:prstGeom>
          </p:spPr>
        </p:pic>
        <p:sp>
          <p:nvSpPr>
            <p:cNvPr id="13" name="TextBox 12">
              <a:extLst>
                <a:ext uri="{FF2B5EF4-FFF2-40B4-BE49-F238E27FC236}">
                  <a16:creationId xmlns:a16="http://schemas.microsoft.com/office/drawing/2014/main" id="{57E6C24D-741B-EE9B-06BA-CFDEE3DE5647}"/>
                </a:ext>
              </a:extLst>
            </p:cNvPr>
            <p:cNvSpPr txBox="1"/>
            <p:nvPr/>
          </p:nvSpPr>
          <p:spPr>
            <a:xfrm>
              <a:off x="630820" y="7080812"/>
              <a:ext cx="17709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a:t>345 Baker Ave</a:t>
              </a:r>
            </a:p>
          </p:txBody>
        </p:sp>
      </p:grpSp>
      <p:grpSp>
        <p:nvGrpSpPr>
          <p:cNvPr id="18" name="그룹 17">
            <a:extLst>
              <a:ext uri="{FF2B5EF4-FFF2-40B4-BE49-F238E27FC236}">
                <a16:creationId xmlns:a16="http://schemas.microsoft.com/office/drawing/2014/main" id="{AEC80F72-2880-1A97-1E68-693BEAEAD13D}"/>
              </a:ext>
            </a:extLst>
          </p:cNvPr>
          <p:cNvGrpSpPr/>
          <p:nvPr/>
        </p:nvGrpSpPr>
        <p:grpSpPr>
          <a:xfrm>
            <a:off x="4212470" y="4525701"/>
            <a:ext cx="2399980" cy="2927337"/>
            <a:chOff x="3759763" y="4525701"/>
            <a:chExt cx="2399980" cy="2927337"/>
          </a:xfrm>
        </p:grpSpPr>
        <p:pic>
          <p:nvPicPr>
            <p:cNvPr id="14" name="그림 13" descr="건물, 야외, 창문, 집이(가) 표시된 사진&#10;&#10;자동 생성된 설명">
              <a:extLst>
                <a:ext uri="{FF2B5EF4-FFF2-40B4-BE49-F238E27FC236}">
                  <a16:creationId xmlns:a16="http://schemas.microsoft.com/office/drawing/2014/main" id="{EC29E9EB-0EA1-0224-1842-A13E4F79E3F5}"/>
                </a:ext>
              </a:extLst>
            </p:cNvPr>
            <p:cNvPicPr>
              <a:picLocks noChangeAspect="1"/>
            </p:cNvPicPr>
            <p:nvPr/>
          </p:nvPicPr>
          <p:blipFill>
            <a:blip r:embed="rId5"/>
            <a:stretch>
              <a:fillRect/>
            </a:stretch>
          </p:blipFill>
          <p:spPr>
            <a:xfrm>
              <a:off x="3759763" y="4525701"/>
              <a:ext cx="2399980" cy="2419110"/>
            </a:xfrm>
            <a:prstGeom prst="rect">
              <a:avLst/>
            </a:prstGeom>
          </p:spPr>
        </p:pic>
        <p:sp>
          <p:nvSpPr>
            <p:cNvPr id="15" name="TextBox 14">
              <a:extLst>
                <a:ext uri="{FF2B5EF4-FFF2-40B4-BE49-F238E27FC236}">
                  <a16:creationId xmlns:a16="http://schemas.microsoft.com/office/drawing/2014/main" id="{2AE37516-E34B-14F4-CF93-50C3ED1C123D}"/>
                </a:ext>
              </a:extLst>
            </p:cNvPr>
            <p:cNvSpPr txBox="1"/>
            <p:nvPr/>
          </p:nvSpPr>
          <p:spPr>
            <a:xfrm>
              <a:off x="4062714" y="7083706"/>
              <a:ext cx="1782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a:ea typeface="+mn-lt"/>
                  <a:cs typeface="+mn-lt"/>
                </a:rPr>
                <a:t>218</a:t>
              </a:r>
              <a:r>
                <a:rPr lang="ko-KR" altLang="en-US">
                  <a:ea typeface="+mn-lt"/>
                  <a:cs typeface="+mn-lt"/>
                </a:rPr>
                <a:t> </a:t>
              </a:r>
              <a:r>
                <a:rPr lang="en-US" altLang="ko-KR" err="1">
                  <a:ea typeface="+mn-lt"/>
                  <a:cs typeface="+mn-lt"/>
                </a:rPr>
                <a:t>Ferndale</a:t>
              </a:r>
              <a:r>
                <a:rPr lang="ko-KR" altLang="en-US">
                  <a:ea typeface="+mn-lt"/>
                  <a:cs typeface="+mn-lt"/>
                </a:rPr>
                <a:t> </a:t>
              </a:r>
              <a:r>
                <a:rPr lang="en-US" altLang="ko-KR">
                  <a:ea typeface="+mn-lt"/>
                  <a:cs typeface="+mn-lt"/>
                </a:rPr>
                <a:t>Dr</a:t>
              </a:r>
              <a:endParaRPr lang="ko-KR"/>
            </a:p>
          </p:txBody>
        </p:sp>
      </p:grpSp>
      <p:pic>
        <p:nvPicPr>
          <p:cNvPr id="4" name="그림 3" descr="텍스트, 스크린샷, 폰트, 라인이(가) 표시된 사진&#10;&#10;자동 생성된 설명">
            <a:extLst>
              <a:ext uri="{FF2B5EF4-FFF2-40B4-BE49-F238E27FC236}">
                <a16:creationId xmlns:a16="http://schemas.microsoft.com/office/drawing/2014/main" id="{BFB29E91-7665-83D2-D846-AE2E2F174D8D}"/>
              </a:ext>
            </a:extLst>
          </p:cNvPr>
          <p:cNvPicPr>
            <a:picLocks noChangeAspect="1"/>
          </p:cNvPicPr>
          <p:nvPr/>
        </p:nvPicPr>
        <p:blipFill>
          <a:blip r:embed="rId6"/>
          <a:stretch>
            <a:fillRect/>
          </a:stretch>
        </p:blipFill>
        <p:spPr>
          <a:xfrm>
            <a:off x="297084" y="2058123"/>
            <a:ext cx="7403939" cy="756694"/>
          </a:xfrm>
          <a:prstGeom prst="rect">
            <a:avLst/>
          </a:prstGeom>
        </p:spPr>
      </p:pic>
    </p:spTree>
    <p:extLst>
      <p:ext uri="{BB962C8B-B14F-4D97-AF65-F5344CB8AC3E}">
        <p14:creationId xmlns:p14="http://schemas.microsoft.com/office/powerpoint/2010/main" val="3039022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0AC093E1-506B-039A-C9BF-4CF4E64E16CE}"/>
              </a:ext>
            </a:extLst>
          </p:cNvPr>
          <p:cNvGrpSpPr/>
          <p:nvPr/>
        </p:nvGrpSpPr>
        <p:grpSpPr>
          <a:xfrm>
            <a:off x="685501" y="3238747"/>
            <a:ext cx="3960284" cy="2321276"/>
            <a:chOff x="793790" y="2774513"/>
            <a:chExt cx="3960284" cy="2321276"/>
          </a:xfrm>
        </p:grpSpPr>
        <p:sp>
          <p:nvSpPr>
            <p:cNvPr id="4" name="Shape 1"/>
            <p:cNvSpPr/>
            <p:nvPr/>
          </p:nvSpPr>
          <p:spPr>
            <a:xfrm>
              <a:off x="793790" y="2774513"/>
              <a:ext cx="510302" cy="510302"/>
            </a:xfrm>
            <a:prstGeom prst="roundRect">
              <a:avLst>
                <a:gd name="adj" fmla="val 6667"/>
              </a:avLst>
            </a:prstGeom>
            <a:solidFill>
              <a:srgbClr val="F2EEEE"/>
            </a:solidFill>
            <a:ln/>
          </p:spPr>
        </p:sp>
        <p:sp>
          <p:nvSpPr>
            <p:cNvPr id="5" name="Text 2"/>
            <p:cNvSpPr/>
            <p:nvPr/>
          </p:nvSpPr>
          <p:spPr>
            <a:xfrm>
              <a:off x="953691" y="2850952"/>
              <a:ext cx="190381" cy="357307"/>
            </a:xfrm>
            <a:prstGeom prst="rect">
              <a:avLst/>
            </a:prstGeom>
            <a:noFill/>
            <a:ln/>
          </p:spPr>
          <p:txBody>
            <a:bodyPr wrap="none" lIns="0" tIns="0" rIns="0" bIns="0" rtlCol="0" anchor="t"/>
            <a:lstStyle/>
            <a:p>
              <a:pPr marL="0" indent="0" algn="ctr">
                <a:lnSpc>
                  <a:spcPts val="2800"/>
                </a:lnSpc>
                <a:buNone/>
              </a:pPr>
              <a:r>
                <a:rPr lang="en-US" sz="2800">
                  <a:solidFill>
                    <a:srgbClr val="383838"/>
                  </a:solidFill>
                  <a:latin typeface="PT Serif" pitchFamily="34" charset="0"/>
                  <a:ea typeface="PT Serif" pitchFamily="34" charset="-122"/>
                  <a:cs typeface="PT Serif" pitchFamily="34" charset="-120"/>
                </a:rPr>
                <a:t>1</a:t>
              </a:r>
              <a:endParaRPr lang="en-US" sz="2800"/>
            </a:p>
          </p:txBody>
        </p:sp>
        <p:sp>
          <p:nvSpPr>
            <p:cNvPr id="6" name="Text 3"/>
            <p:cNvSpPr/>
            <p:nvPr/>
          </p:nvSpPr>
          <p:spPr>
            <a:xfrm>
              <a:off x="1530906" y="2774513"/>
              <a:ext cx="3223168" cy="442408"/>
            </a:xfrm>
            <a:prstGeom prst="rect">
              <a:avLst/>
            </a:prstGeom>
            <a:noFill/>
            <a:ln/>
          </p:spPr>
          <p:txBody>
            <a:bodyPr wrap="none" lIns="0" tIns="0" rIns="0" bIns="0" rtlCol="0" anchor="t"/>
            <a:lstStyle/>
            <a:p>
              <a:pPr>
                <a:lnSpc>
                  <a:spcPts val="2900"/>
                </a:lnSpc>
              </a:pPr>
              <a:r>
                <a:rPr lang="en-US" sz="2200" dirty="0">
                  <a:solidFill>
                    <a:srgbClr val="383838"/>
                  </a:solidFill>
                  <a:latin typeface="DM Sans" panose="020B0604020202020204" charset="0"/>
                  <a:ea typeface="+mn-lt"/>
                  <a:cs typeface="+mn-lt"/>
                </a:rPr>
                <a:t>Improving Imbalanced </a:t>
              </a:r>
            </a:p>
            <a:p>
              <a:pPr>
                <a:lnSpc>
                  <a:spcPts val="2900"/>
                </a:lnSpc>
              </a:pPr>
              <a:r>
                <a:rPr lang="en-US" sz="2200" dirty="0">
                  <a:solidFill>
                    <a:srgbClr val="383838"/>
                  </a:solidFill>
                  <a:latin typeface="DM Sans" panose="020B0604020202020204" charset="0"/>
                  <a:ea typeface="+mn-lt"/>
                  <a:cs typeface="+mn-lt"/>
                </a:rPr>
                <a:t>Data Handling</a:t>
              </a:r>
              <a:endParaRPr lang="ko-KR" dirty="0">
                <a:latin typeface="DM Sans" panose="020B0604020202020204" charset="0"/>
              </a:endParaRPr>
            </a:p>
          </p:txBody>
        </p:sp>
        <p:sp>
          <p:nvSpPr>
            <p:cNvPr id="7" name="Text 4"/>
            <p:cNvSpPr/>
            <p:nvPr/>
          </p:nvSpPr>
          <p:spPr>
            <a:xfrm>
              <a:off x="797260" y="3654811"/>
              <a:ext cx="3672026" cy="1440978"/>
            </a:xfrm>
            <a:prstGeom prst="rect">
              <a:avLst/>
            </a:prstGeom>
            <a:noFill/>
            <a:ln/>
          </p:spPr>
          <p:txBody>
            <a:bodyPr wrap="square" lIns="0" tIns="0" rIns="0" bIns="0" rtlCol="0" anchor="t"/>
            <a:lstStyle/>
            <a:p>
              <a:pPr>
                <a:lnSpc>
                  <a:spcPts val="2850"/>
                </a:lnSpc>
              </a:pPr>
              <a:r>
                <a:rPr lang="en-US" sz="1750">
                  <a:solidFill>
                    <a:srgbClr val="383838"/>
                  </a:solidFill>
                  <a:latin typeface="DM Sans"/>
                  <a:ea typeface="+mn-lt"/>
                  <a:cs typeface="+mn-lt"/>
                </a:rPr>
                <a:t>Implement advanced sampling techniques and  methods to better address class imbalance and improve vacant property predictions</a:t>
              </a:r>
              <a:endParaRPr lang="ko-KR" sz="1750">
                <a:ea typeface="맑은 고딕"/>
                <a:cs typeface="Calibri"/>
              </a:endParaRPr>
            </a:p>
          </p:txBody>
        </p:sp>
      </p:grpSp>
      <p:grpSp>
        <p:nvGrpSpPr>
          <p:cNvPr id="22" name="그룹 21">
            <a:extLst>
              <a:ext uri="{FF2B5EF4-FFF2-40B4-BE49-F238E27FC236}">
                <a16:creationId xmlns:a16="http://schemas.microsoft.com/office/drawing/2014/main" id="{3DD3748D-E888-5149-F165-C7AB08C783B3}"/>
              </a:ext>
            </a:extLst>
          </p:cNvPr>
          <p:cNvGrpSpPr/>
          <p:nvPr/>
        </p:nvGrpSpPr>
        <p:grpSpPr>
          <a:xfrm>
            <a:off x="4910783" y="3238747"/>
            <a:ext cx="3664863" cy="3047082"/>
            <a:chOff x="4685467" y="2774513"/>
            <a:chExt cx="3664863" cy="3047082"/>
          </a:xfrm>
        </p:grpSpPr>
        <p:sp>
          <p:nvSpPr>
            <p:cNvPr id="8" name="Shape 5"/>
            <p:cNvSpPr/>
            <p:nvPr/>
          </p:nvSpPr>
          <p:spPr>
            <a:xfrm>
              <a:off x="4685467" y="2774513"/>
              <a:ext cx="510302" cy="510302"/>
            </a:xfrm>
            <a:prstGeom prst="roundRect">
              <a:avLst>
                <a:gd name="adj" fmla="val 6667"/>
              </a:avLst>
            </a:prstGeom>
            <a:solidFill>
              <a:srgbClr val="F2EEEE"/>
            </a:solidFill>
            <a:ln/>
          </p:spPr>
        </p:sp>
        <p:sp>
          <p:nvSpPr>
            <p:cNvPr id="9" name="Text 6"/>
            <p:cNvSpPr/>
            <p:nvPr/>
          </p:nvSpPr>
          <p:spPr>
            <a:xfrm>
              <a:off x="4845368" y="2850952"/>
              <a:ext cx="190381" cy="357307"/>
            </a:xfrm>
            <a:prstGeom prst="rect">
              <a:avLst/>
            </a:prstGeom>
            <a:noFill/>
            <a:ln/>
          </p:spPr>
          <p:txBody>
            <a:bodyPr wrap="none" lIns="0" tIns="0" rIns="0" bIns="0" rtlCol="0" anchor="t"/>
            <a:lstStyle/>
            <a:p>
              <a:pPr marL="0" indent="0" algn="ctr">
                <a:lnSpc>
                  <a:spcPts val="2800"/>
                </a:lnSpc>
                <a:buNone/>
              </a:pPr>
              <a:r>
                <a:rPr lang="en-US" sz="2800">
                  <a:solidFill>
                    <a:srgbClr val="383838"/>
                  </a:solidFill>
                  <a:latin typeface="PT Serif" pitchFamily="34" charset="0"/>
                  <a:ea typeface="PT Serif" pitchFamily="34" charset="-122"/>
                  <a:cs typeface="PT Serif" pitchFamily="34" charset="-120"/>
                </a:rPr>
                <a:t>2</a:t>
              </a:r>
              <a:endParaRPr lang="en-US" sz="2800"/>
            </a:p>
          </p:txBody>
        </p:sp>
        <p:sp>
          <p:nvSpPr>
            <p:cNvPr id="10" name="Text 7"/>
            <p:cNvSpPr/>
            <p:nvPr/>
          </p:nvSpPr>
          <p:spPr>
            <a:xfrm>
              <a:off x="5422583" y="2774513"/>
              <a:ext cx="2927747" cy="372070"/>
            </a:xfrm>
            <a:prstGeom prst="rect">
              <a:avLst/>
            </a:prstGeom>
            <a:noFill/>
            <a:ln/>
          </p:spPr>
          <p:txBody>
            <a:bodyPr wrap="none" lIns="0" tIns="0" rIns="0" bIns="0" rtlCol="0" anchor="t"/>
            <a:lstStyle/>
            <a:p>
              <a:pPr>
                <a:lnSpc>
                  <a:spcPts val="2900"/>
                </a:lnSpc>
              </a:pPr>
              <a:r>
                <a:rPr lang="en-US" sz="2200" dirty="0">
                  <a:solidFill>
                    <a:srgbClr val="383838"/>
                  </a:solidFill>
                  <a:latin typeface="DM Sans" panose="020B0604020202020204" charset="0"/>
                  <a:ea typeface="+mn-lt"/>
                  <a:cs typeface="+mn-lt"/>
                </a:rPr>
                <a:t>Improving Geographic</a:t>
              </a:r>
            </a:p>
            <a:p>
              <a:pPr>
                <a:lnSpc>
                  <a:spcPts val="2900"/>
                </a:lnSpc>
              </a:pPr>
              <a:r>
                <a:rPr lang="en-US" sz="2200" dirty="0">
                  <a:solidFill>
                    <a:srgbClr val="383838"/>
                  </a:solidFill>
                  <a:latin typeface="DM Sans" panose="020B0604020202020204" charset="0"/>
                  <a:ea typeface="+mn-lt"/>
                  <a:cs typeface="+mn-lt"/>
                </a:rPr>
                <a:t> Visualization</a:t>
              </a:r>
              <a:endParaRPr lang="ko-KR" dirty="0">
                <a:latin typeface="DM Sans" panose="020B0604020202020204" charset="0"/>
              </a:endParaRPr>
            </a:p>
          </p:txBody>
        </p:sp>
        <p:sp>
          <p:nvSpPr>
            <p:cNvPr id="11" name="Text 8"/>
            <p:cNvSpPr/>
            <p:nvPr/>
          </p:nvSpPr>
          <p:spPr>
            <a:xfrm>
              <a:off x="4805895" y="3654812"/>
              <a:ext cx="3544435" cy="2166783"/>
            </a:xfrm>
            <a:prstGeom prst="rect">
              <a:avLst/>
            </a:prstGeom>
            <a:noFill/>
            <a:ln/>
          </p:spPr>
          <p:txBody>
            <a:bodyPr wrap="square" lIns="0" tIns="0" rIns="0" bIns="0" rtlCol="0" anchor="t"/>
            <a:lstStyle/>
            <a:p>
              <a:pPr>
                <a:lnSpc>
                  <a:spcPts val="2850"/>
                </a:lnSpc>
              </a:pPr>
              <a:r>
                <a:rPr lang="en-US" sz="1750" dirty="0">
                  <a:solidFill>
                    <a:srgbClr val="383838"/>
                  </a:solidFill>
                  <a:latin typeface="DM Sans"/>
                  <a:ea typeface="+mn-lt"/>
                  <a:cs typeface="+mn-lt"/>
                </a:rPr>
                <a:t>Integrate geographic data to enable visualization of predictions on maps, addressing the current limitation of missing location information in the dataset</a:t>
              </a:r>
              <a:endParaRPr lang="ko-KR" dirty="0">
                <a:cs typeface="Calibri" panose="020F0502020204030204"/>
              </a:endParaRPr>
            </a:p>
          </p:txBody>
        </p:sp>
      </p:grpSp>
      <p:sp>
        <p:nvSpPr>
          <p:cNvPr id="17" name="Text 0">
            <a:extLst>
              <a:ext uri="{FF2B5EF4-FFF2-40B4-BE49-F238E27FC236}">
                <a16:creationId xmlns:a16="http://schemas.microsoft.com/office/drawing/2014/main" id="{C533709F-C00C-4A0F-ADC5-BB80341095D3}"/>
              </a:ext>
            </a:extLst>
          </p:cNvPr>
          <p:cNvSpPr/>
          <p:nvPr/>
        </p:nvSpPr>
        <p:spPr>
          <a:xfrm>
            <a:off x="786170" y="478157"/>
            <a:ext cx="5954197" cy="744260"/>
          </a:xfrm>
          <a:prstGeom prst="rect">
            <a:avLst/>
          </a:prstGeom>
          <a:noFill/>
          <a:ln/>
        </p:spPr>
        <p:txBody>
          <a:bodyPr wrap="none" lIns="0" tIns="0" rIns="0" bIns="0" rtlCol="0" anchor="t"/>
          <a:lstStyle/>
          <a:p>
            <a:pPr>
              <a:lnSpc>
                <a:spcPts val="5850"/>
              </a:lnSpc>
            </a:pPr>
            <a:r>
              <a:rPr lang="en-US" sz="4650">
                <a:solidFill>
                  <a:srgbClr val="020202"/>
                </a:solidFill>
                <a:latin typeface="PT Serif"/>
              </a:rPr>
              <a:t>Future Work</a:t>
            </a:r>
            <a:endParaRPr lang="en-US" sz="4650"/>
          </a:p>
        </p:txBody>
      </p:sp>
      <p:sp>
        <p:nvSpPr>
          <p:cNvPr id="18" name="Rectangle 17">
            <a:extLst>
              <a:ext uri="{FF2B5EF4-FFF2-40B4-BE49-F238E27FC236}">
                <a16:creationId xmlns:a16="http://schemas.microsoft.com/office/drawing/2014/main" id="{60812146-F756-4E9C-93F3-2E6FD3596080}"/>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11B4CE-B0AE-4821-B042-025F996CDFA9}"/>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grpSp>
        <p:nvGrpSpPr>
          <p:cNvPr id="23" name="그룹 22">
            <a:extLst>
              <a:ext uri="{FF2B5EF4-FFF2-40B4-BE49-F238E27FC236}">
                <a16:creationId xmlns:a16="http://schemas.microsoft.com/office/drawing/2014/main" id="{0D8243E7-67E8-6632-215F-606B07398AFE}"/>
              </a:ext>
            </a:extLst>
          </p:cNvPr>
          <p:cNvGrpSpPr/>
          <p:nvPr/>
        </p:nvGrpSpPr>
        <p:grpSpPr>
          <a:xfrm>
            <a:off x="9382903" y="3237575"/>
            <a:ext cx="4558160" cy="3036448"/>
            <a:chOff x="8693586" y="2667833"/>
            <a:chExt cx="4558160" cy="3036448"/>
          </a:xfrm>
        </p:grpSpPr>
        <p:sp>
          <p:nvSpPr>
            <p:cNvPr id="2" name="Shape 5">
              <a:extLst>
                <a:ext uri="{FF2B5EF4-FFF2-40B4-BE49-F238E27FC236}">
                  <a16:creationId xmlns:a16="http://schemas.microsoft.com/office/drawing/2014/main" id="{3196D209-B546-9E3F-018B-8A252863D2FE}"/>
                </a:ext>
              </a:extLst>
            </p:cNvPr>
            <p:cNvSpPr/>
            <p:nvPr/>
          </p:nvSpPr>
          <p:spPr>
            <a:xfrm>
              <a:off x="8693586" y="2667833"/>
              <a:ext cx="510302" cy="510302"/>
            </a:xfrm>
            <a:prstGeom prst="roundRect">
              <a:avLst>
                <a:gd name="adj" fmla="val 6667"/>
              </a:avLst>
            </a:prstGeom>
            <a:solidFill>
              <a:srgbClr val="F2EEEE"/>
            </a:solidFill>
            <a:ln/>
          </p:spPr>
        </p:sp>
        <p:sp>
          <p:nvSpPr>
            <p:cNvPr id="3" name="Text 6">
              <a:extLst>
                <a:ext uri="{FF2B5EF4-FFF2-40B4-BE49-F238E27FC236}">
                  <a16:creationId xmlns:a16="http://schemas.microsoft.com/office/drawing/2014/main" id="{F6F73931-E16D-CA56-5370-575C29F1AF7A}"/>
                </a:ext>
              </a:extLst>
            </p:cNvPr>
            <p:cNvSpPr/>
            <p:nvPr/>
          </p:nvSpPr>
          <p:spPr>
            <a:xfrm>
              <a:off x="8853487" y="2744271"/>
              <a:ext cx="190381" cy="357307"/>
            </a:xfrm>
            <a:prstGeom prst="rect">
              <a:avLst/>
            </a:prstGeom>
            <a:noFill/>
            <a:ln/>
          </p:spPr>
          <p:txBody>
            <a:bodyPr wrap="none" lIns="0" tIns="0" rIns="0" bIns="0" rtlCol="0" anchor="t"/>
            <a:lstStyle/>
            <a:p>
              <a:pPr marL="0" indent="0" algn="ctr">
                <a:lnSpc>
                  <a:spcPts val="2800"/>
                </a:lnSpc>
                <a:buNone/>
              </a:pPr>
              <a:r>
                <a:rPr lang="en-US" sz="2800">
                  <a:solidFill>
                    <a:srgbClr val="383838"/>
                  </a:solidFill>
                  <a:latin typeface="PT Serif"/>
                </a:rPr>
                <a:t>3</a:t>
              </a:r>
            </a:p>
          </p:txBody>
        </p:sp>
        <p:sp>
          <p:nvSpPr>
            <p:cNvPr id="16" name="Text 7">
              <a:extLst>
                <a:ext uri="{FF2B5EF4-FFF2-40B4-BE49-F238E27FC236}">
                  <a16:creationId xmlns:a16="http://schemas.microsoft.com/office/drawing/2014/main" id="{A48ADC4F-C936-E2BF-A5F5-CCB885905353}"/>
                </a:ext>
              </a:extLst>
            </p:cNvPr>
            <p:cNvSpPr/>
            <p:nvPr/>
          </p:nvSpPr>
          <p:spPr>
            <a:xfrm>
              <a:off x="9430702" y="2667833"/>
              <a:ext cx="3821044" cy="407239"/>
            </a:xfrm>
            <a:prstGeom prst="rect">
              <a:avLst/>
            </a:prstGeom>
            <a:noFill/>
            <a:ln/>
          </p:spPr>
          <p:txBody>
            <a:bodyPr wrap="none" lIns="0" tIns="0" rIns="0" bIns="0" rtlCol="0" anchor="t"/>
            <a:lstStyle/>
            <a:p>
              <a:pPr>
                <a:lnSpc>
                  <a:spcPts val="2900"/>
                </a:lnSpc>
              </a:pPr>
              <a:r>
                <a:rPr lang="en-US" sz="2200" dirty="0">
                  <a:solidFill>
                    <a:srgbClr val="383838"/>
                  </a:solidFill>
                  <a:latin typeface="DM Sans" panose="020B0604020202020204" charset="0"/>
                  <a:ea typeface="+mn-lt"/>
                  <a:cs typeface="+mn-lt"/>
                </a:rPr>
                <a:t>Leveraging Richer Data for </a:t>
              </a:r>
            </a:p>
            <a:p>
              <a:pPr>
                <a:lnSpc>
                  <a:spcPts val="2900"/>
                </a:lnSpc>
              </a:pPr>
              <a:r>
                <a:rPr lang="en-US" sz="2200" dirty="0">
                  <a:solidFill>
                    <a:srgbClr val="383838"/>
                  </a:solidFill>
                  <a:latin typeface="DM Sans" panose="020B0604020202020204" charset="0"/>
                  <a:ea typeface="+mn-lt"/>
                  <a:cs typeface="+mn-lt"/>
                </a:rPr>
                <a:t>Improved Accuracy </a:t>
              </a:r>
              <a:endParaRPr lang="ko-KR" sz="2200" dirty="0">
                <a:latin typeface="DM Sans" panose="020B0604020202020204" charset="0"/>
                <a:ea typeface="맑은 고딕"/>
                <a:cs typeface="Calibri"/>
              </a:endParaRPr>
            </a:p>
          </p:txBody>
        </p:sp>
        <p:sp>
          <p:nvSpPr>
            <p:cNvPr id="20" name="Text 8">
              <a:extLst>
                <a:ext uri="{FF2B5EF4-FFF2-40B4-BE49-F238E27FC236}">
                  <a16:creationId xmlns:a16="http://schemas.microsoft.com/office/drawing/2014/main" id="{09AA0989-E28D-421A-1E68-B65F0344C2FE}"/>
                </a:ext>
              </a:extLst>
            </p:cNvPr>
            <p:cNvSpPr/>
            <p:nvPr/>
          </p:nvSpPr>
          <p:spPr>
            <a:xfrm>
              <a:off x="8697056" y="3526866"/>
              <a:ext cx="3661393" cy="2177415"/>
            </a:xfrm>
            <a:prstGeom prst="rect">
              <a:avLst/>
            </a:prstGeom>
            <a:noFill/>
            <a:ln/>
          </p:spPr>
          <p:txBody>
            <a:bodyPr wrap="square" lIns="0" tIns="0" rIns="0" bIns="0" rtlCol="0" anchor="t"/>
            <a:lstStyle/>
            <a:p>
              <a:pPr>
                <a:lnSpc>
                  <a:spcPts val="2850"/>
                </a:lnSpc>
              </a:pPr>
              <a:r>
                <a:rPr lang="en-US" sz="1750">
                  <a:solidFill>
                    <a:srgbClr val="383838"/>
                  </a:solidFill>
                  <a:latin typeface="DM Sans"/>
                  <a:ea typeface="+mn-lt"/>
                  <a:cs typeface="+mn-lt"/>
                </a:rPr>
                <a:t>Incorporate additional factors such as regional income levels and Transportation Accessibility to refine predictions and uncover deeper insights into the causes of property vacancies</a:t>
              </a:r>
              <a:endParaRPr lang="ko-KR">
                <a:cs typeface="Calibri" panose="020F0502020204030204"/>
              </a:endParaRPr>
            </a:p>
          </p:txBody>
        </p:sp>
      </p:grpSp>
    </p:spTree>
    <p:extLst>
      <p:ext uri="{BB962C8B-B14F-4D97-AF65-F5344CB8AC3E}">
        <p14:creationId xmlns:p14="http://schemas.microsoft.com/office/powerpoint/2010/main" val="1072997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6170" y="478157"/>
            <a:ext cx="5954197" cy="744260"/>
          </a:xfrm>
          <a:prstGeom prst="rect">
            <a:avLst/>
          </a:prstGeom>
          <a:noFill/>
          <a:ln/>
        </p:spPr>
        <p:txBody>
          <a:bodyPr wrap="none" lIns="0" tIns="0" rIns="0" bIns="0" rtlCol="0" anchor="t"/>
          <a:lstStyle/>
          <a:p>
            <a:pPr marL="0" indent="0">
              <a:lnSpc>
                <a:spcPts val="5850"/>
              </a:lnSpc>
              <a:buNone/>
            </a:pPr>
            <a:r>
              <a:rPr lang="en-US" sz="4650">
                <a:solidFill>
                  <a:srgbClr val="020202"/>
                </a:solidFill>
                <a:latin typeface="PT Serif" pitchFamily="34" charset="0"/>
                <a:ea typeface="PT Serif" pitchFamily="34" charset="-122"/>
                <a:cs typeface="PT Serif" pitchFamily="34" charset="-120"/>
              </a:rPr>
              <a:t>Project Overview</a:t>
            </a:r>
            <a:endParaRPr lang="en-US" sz="4650"/>
          </a:p>
        </p:txBody>
      </p:sp>
      <p:sp>
        <p:nvSpPr>
          <p:cNvPr id="4" name="Text 2"/>
          <p:cNvSpPr/>
          <p:nvPr/>
        </p:nvSpPr>
        <p:spPr>
          <a:xfrm>
            <a:off x="789715" y="1490830"/>
            <a:ext cx="6244709" cy="1451610"/>
          </a:xfrm>
          <a:prstGeom prst="rect">
            <a:avLst/>
          </a:prstGeom>
          <a:noFill/>
          <a:ln/>
        </p:spPr>
        <p:txBody>
          <a:bodyPr wrap="square" lIns="0" tIns="0" rIns="0" bIns="0" rtlCol="0" anchor="t"/>
          <a:lstStyle/>
          <a:p>
            <a:pPr marL="0" indent="0">
              <a:lnSpc>
                <a:spcPts val="2850"/>
              </a:lnSpc>
              <a:buNone/>
            </a:pPr>
            <a:r>
              <a:rPr lang="en-US" sz="1750" b="1">
                <a:solidFill>
                  <a:srgbClr val="383838"/>
                </a:solidFill>
                <a:latin typeface="DM Sans"/>
                <a:ea typeface="DM Sans" pitchFamily="34" charset="-122"/>
                <a:cs typeface="DM Sans" pitchFamily="34" charset="-120"/>
              </a:rPr>
              <a:t>Content:</a:t>
            </a:r>
          </a:p>
          <a:p>
            <a:pPr marL="285750" indent="-285750">
              <a:lnSpc>
                <a:spcPts val="2850"/>
              </a:lnSpc>
              <a:buFont typeface="Calibri"/>
              <a:buChar char="-"/>
            </a:pPr>
            <a:r>
              <a:rPr lang="en-US" sz="1750">
                <a:solidFill>
                  <a:srgbClr val="383838"/>
                </a:solidFill>
                <a:latin typeface="DM Sans"/>
                <a:ea typeface="DM Sans" pitchFamily="34" charset="-122"/>
                <a:cs typeface="DM Sans" pitchFamily="34" charset="-120"/>
              </a:rPr>
              <a:t>Objective:  Predict vacant properties and identify patterns contributing to vacancy.</a:t>
            </a:r>
            <a:endParaRPr lang="en-US" sz="1750">
              <a:solidFill>
                <a:srgbClr val="383838"/>
              </a:solidFill>
              <a:latin typeface="DM Sans" pitchFamily="34" charset="-122"/>
              <a:ea typeface="DM Sans" pitchFamily="34" charset="-122"/>
              <a:cs typeface="DM Sans" pitchFamily="34" charset="-120"/>
            </a:endParaRPr>
          </a:p>
          <a:p>
            <a:pPr>
              <a:lnSpc>
                <a:spcPts val="2850"/>
              </a:lnSpc>
            </a:pPr>
            <a:endParaRPr lang="en-US" sz="1750" b="1">
              <a:solidFill>
                <a:srgbClr val="383838"/>
              </a:solidFill>
              <a:latin typeface="DM Sans"/>
              <a:ea typeface="DM Sans" pitchFamily="34" charset="-122"/>
              <a:cs typeface="DM Sans" pitchFamily="34" charset="-120"/>
            </a:endParaRPr>
          </a:p>
          <a:p>
            <a:pPr marL="0" indent="0">
              <a:lnSpc>
                <a:spcPts val="2850"/>
              </a:lnSpc>
              <a:buNone/>
            </a:pPr>
            <a:r>
              <a:rPr lang="en-US" sz="1750" b="1">
                <a:solidFill>
                  <a:srgbClr val="383838"/>
                </a:solidFill>
                <a:latin typeface="DM Sans"/>
                <a:ea typeface="DM Sans" pitchFamily="34" charset="-122"/>
                <a:cs typeface="DM Sans" pitchFamily="34" charset="-120"/>
              </a:rPr>
              <a:t>Key Questions:</a:t>
            </a:r>
            <a:endParaRPr lang="en-US"/>
          </a:p>
          <a:p>
            <a:pPr>
              <a:lnSpc>
                <a:spcPts val="2850"/>
              </a:lnSpc>
            </a:pPr>
            <a:r>
              <a:rPr lang="en-US" sz="1750">
                <a:solidFill>
                  <a:srgbClr val="383838"/>
                </a:solidFill>
                <a:latin typeface="DM Sans"/>
                <a:ea typeface="DM Sans" pitchFamily="34" charset="-122"/>
                <a:cs typeface="DM Sans" pitchFamily="34" charset="-120"/>
              </a:rPr>
              <a:t>1. Can we predict which properties are likely to become vacant?</a:t>
            </a:r>
          </a:p>
          <a:p>
            <a:pPr marL="0" indent="0">
              <a:lnSpc>
                <a:spcPts val="2850"/>
              </a:lnSpc>
              <a:buNone/>
            </a:pPr>
            <a:r>
              <a:rPr lang="en-US" sz="1750">
                <a:solidFill>
                  <a:srgbClr val="383838"/>
                </a:solidFill>
                <a:latin typeface="DM Sans"/>
                <a:ea typeface="DM Sans" pitchFamily="34" charset="-122"/>
                <a:cs typeface="DM Sans" pitchFamily="34" charset="-120"/>
              </a:rPr>
              <a:t>2.What patterns or characteristics contribute to vacancy?</a:t>
            </a:r>
          </a:p>
          <a:p>
            <a:pPr>
              <a:lnSpc>
                <a:spcPts val="2850"/>
              </a:lnSpc>
            </a:pPr>
            <a:endParaRPr lang="en-US" sz="1750" b="1">
              <a:solidFill>
                <a:srgbClr val="383838"/>
              </a:solidFill>
              <a:latin typeface="DM Sans"/>
              <a:ea typeface="DM Sans" pitchFamily="34" charset="-122"/>
              <a:cs typeface="DM Sans" pitchFamily="34" charset="-120"/>
            </a:endParaRPr>
          </a:p>
          <a:p>
            <a:pPr>
              <a:lnSpc>
                <a:spcPts val="2850"/>
              </a:lnSpc>
            </a:pPr>
            <a:r>
              <a:rPr lang="en-US" sz="1750" b="1">
                <a:solidFill>
                  <a:srgbClr val="383838"/>
                </a:solidFill>
                <a:latin typeface="DM Sans"/>
                <a:ea typeface="DM Sans" pitchFamily="34" charset="-122"/>
                <a:cs typeface="DM Sans" pitchFamily="34" charset="-120"/>
              </a:rPr>
              <a:t>Data Sources:</a:t>
            </a:r>
            <a:r>
              <a:rPr lang="en-US" sz="1750">
                <a:solidFill>
                  <a:srgbClr val="383838"/>
                </a:solidFill>
                <a:latin typeface="DM Sans"/>
                <a:ea typeface="DM Sans" pitchFamily="34" charset="-122"/>
                <a:cs typeface="DM Sans" pitchFamily="34" charset="-120"/>
              </a:rPr>
              <a:t> Syracuse property data, violation reports, and crime data. (Open Data Syracuse) </a:t>
            </a:r>
            <a:endParaRPr lang="en-US"/>
          </a:p>
          <a:p>
            <a:pPr>
              <a:lnSpc>
                <a:spcPts val="2850"/>
              </a:lnSpc>
            </a:pPr>
            <a:endParaRPr lang="en-US" sz="1750">
              <a:solidFill>
                <a:srgbClr val="383838"/>
              </a:solidFill>
              <a:latin typeface="DM Sans"/>
              <a:ea typeface="DM Sans" pitchFamily="34" charset="-122"/>
              <a:cs typeface="DM Sans" pitchFamily="34" charset="-120"/>
            </a:endParaRPr>
          </a:p>
          <a:p>
            <a:pPr marL="0" indent="0">
              <a:lnSpc>
                <a:spcPts val="2850"/>
              </a:lnSpc>
              <a:buNone/>
            </a:pPr>
            <a:r>
              <a:rPr lang="en-US" sz="1750" b="1">
                <a:solidFill>
                  <a:srgbClr val="383838"/>
                </a:solidFill>
                <a:latin typeface="DM Sans"/>
                <a:ea typeface="DM Sans" pitchFamily="34" charset="-122"/>
                <a:cs typeface="DM Sans" pitchFamily="34" charset="-120"/>
              </a:rPr>
              <a:t>Methods</a:t>
            </a:r>
            <a:r>
              <a:rPr lang="en-US" sz="1750">
                <a:solidFill>
                  <a:srgbClr val="383838"/>
                </a:solidFill>
                <a:latin typeface="DM Sans"/>
                <a:ea typeface="DM Sans" pitchFamily="34" charset="-122"/>
                <a:cs typeface="DM Sans" pitchFamily="34" charset="-120"/>
              </a:rPr>
              <a:t>: Clustering analysis for pattern detection, Random Forest for prediction.</a:t>
            </a:r>
            <a:endParaRPr lang="en-US"/>
          </a:p>
        </p:txBody>
      </p:sp>
      <p:sp>
        <p:nvSpPr>
          <p:cNvPr id="7" name="Rectangle 6">
            <a:extLst>
              <a:ext uri="{FF2B5EF4-FFF2-40B4-BE49-F238E27FC236}">
                <a16:creationId xmlns:a16="http://schemas.microsoft.com/office/drawing/2014/main" id="{0BD31CDA-C036-4A33-8171-D0F2F6085B3F}"/>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C67DA2-8895-4338-812F-87E707C410B9}"/>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3" name="Picture 2" descr="A city with trees and buildings&#10;&#10;Description automatically generated">
            <a:extLst>
              <a:ext uri="{FF2B5EF4-FFF2-40B4-BE49-F238E27FC236}">
                <a16:creationId xmlns:a16="http://schemas.microsoft.com/office/drawing/2014/main" id="{202E33E3-B6E0-73B0-F934-1AF70718209B}"/>
              </a:ext>
            </a:extLst>
          </p:cNvPr>
          <p:cNvPicPr>
            <a:picLocks noChangeAspect="1"/>
          </p:cNvPicPr>
          <p:nvPr/>
        </p:nvPicPr>
        <p:blipFill>
          <a:blip r:embed="rId3"/>
          <a:stretch>
            <a:fillRect/>
          </a:stretch>
        </p:blipFill>
        <p:spPr>
          <a:xfrm>
            <a:off x="8072327" y="1490219"/>
            <a:ext cx="5829300" cy="3838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6170" y="478157"/>
            <a:ext cx="5954197" cy="744260"/>
          </a:xfrm>
          <a:prstGeom prst="rect">
            <a:avLst/>
          </a:prstGeom>
          <a:noFill/>
          <a:ln/>
        </p:spPr>
        <p:txBody>
          <a:bodyPr wrap="none" lIns="0" tIns="0" rIns="0" bIns="0" rtlCol="0" anchor="t"/>
          <a:lstStyle/>
          <a:p>
            <a:pPr marL="0" indent="0">
              <a:lnSpc>
                <a:spcPts val="5850"/>
              </a:lnSpc>
              <a:buNone/>
            </a:pPr>
            <a:r>
              <a:rPr lang="en-US" sz="4650">
                <a:solidFill>
                  <a:srgbClr val="020202"/>
                </a:solidFill>
                <a:latin typeface="PT Serif" pitchFamily="34" charset="0"/>
                <a:ea typeface="PT Serif" pitchFamily="34" charset="-122"/>
                <a:cs typeface="PT Serif" pitchFamily="34" charset="-120"/>
              </a:rPr>
              <a:t>Vacancy Problem</a:t>
            </a:r>
            <a:endParaRPr lang="en-US" sz="4650"/>
          </a:p>
        </p:txBody>
      </p:sp>
      <p:sp>
        <p:nvSpPr>
          <p:cNvPr id="7" name="Rectangle 6">
            <a:extLst>
              <a:ext uri="{FF2B5EF4-FFF2-40B4-BE49-F238E27FC236}">
                <a16:creationId xmlns:a16="http://schemas.microsoft.com/office/drawing/2014/main" id="{0BD31CDA-C036-4A33-8171-D0F2F6085B3F}"/>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C67DA2-8895-4338-812F-87E707C410B9}"/>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3" name="그림 2" descr="지도, 텍스트이(가) 표시된 사진&#10;&#10;자동 생성된 설명">
            <a:extLst>
              <a:ext uri="{FF2B5EF4-FFF2-40B4-BE49-F238E27FC236}">
                <a16:creationId xmlns:a16="http://schemas.microsoft.com/office/drawing/2014/main" id="{CA31FB55-9957-F598-C7BC-E1C6FA6C02AB}"/>
              </a:ext>
            </a:extLst>
          </p:cNvPr>
          <p:cNvPicPr>
            <a:picLocks noChangeAspect="1"/>
          </p:cNvPicPr>
          <p:nvPr/>
        </p:nvPicPr>
        <p:blipFill>
          <a:blip r:embed="rId3"/>
          <a:stretch>
            <a:fillRect/>
          </a:stretch>
        </p:blipFill>
        <p:spPr>
          <a:xfrm>
            <a:off x="8483029" y="1219375"/>
            <a:ext cx="4993353" cy="5207542"/>
          </a:xfrm>
          <a:prstGeom prst="rect">
            <a:avLst/>
          </a:prstGeom>
        </p:spPr>
      </p:pic>
      <p:sp>
        <p:nvSpPr>
          <p:cNvPr id="10" name="TextBox 9">
            <a:extLst>
              <a:ext uri="{FF2B5EF4-FFF2-40B4-BE49-F238E27FC236}">
                <a16:creationId xmlns:a16="http://schemas.microsoft.com/office/drawing/2014/main" id="{22272AA1-ECDE-FC5B-5854-1F7932173D6F}"/>
              </a:ext>
            </a:extLst>
          </p:cNvPr>
          <p:cNvSpPr txBox="1"/>
          <p:nvPr/>
        </p:nvSpPr>
        <p:spPr>
          <a:xfrm>
            <a:off x="791110" y="1664413"/>
            <a:ext cx="6497884" cy="9510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libri" panose="020F0502020204030204"/>
                <a:cs typeface="Calibri" panose="020F0502020204030204"/>
              </a:rPr>
              <a:t>Syracuse has been facing an ongoing issue of property vacancies, which is apparent in a plethora of neighborhoods across the city as depicted by the heat map to the right. </a:t>
            </a:r>
          </a:p>
          <a:p>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Key Issues </a:t>
            </a:r>
          </a:p>
          <a:p>
            <a:pPr marL="742950" lvl="1" indent="-285750">
              <a:buFont typeface="Courier New"/>
              <a:buChar char="o"/>
            </a:pPr>
            <a:r>
              <a:rPr lang="en-US" b="1">
                <a:ea typeface="Calibri" panose="020F0502020204030204"/>
                <a:cs typeface="Calibri" panose="020F0502020204030204"/>
              </a:rPr>
              <a:t>Safety Hazards</a:t>
            </a:r>
            <a:r>
              <a:rPr lang="en-US">
                <a:ea typeface="Calibri" panose="020F0502020204030204"/>
                <a:cs typeface="Calibri" panose="020F0502020204030204"/>
              </a:rPr>
              <a:t> – increased risks of structural mismanagement</a:t>
            </a:r>
          </a:p>
          <a:p>
            <a:pPr marL="742950" lvl="1" indent="-285750">
              <a:buFont typeface="Courier New"/>
              <a:buChar char="o"/>
            </a:pPr>
            <a:r>
              <a:rPr lang="en-US" b="1">
                <a:ea typeface="Calibri" panose="020F0502020204030204"/>
                <a:cs typeface="Calibri" panose="020F0502020204030204"/>
              </a:rPr>
              <a:t>Inhabitant decline</a:t>
            </a:r>
            <a:r>
              <a:rPr lang="en-US">
                <a:ea typeface="Calibri" panose="020F0502020204030204"/>
                <a:cs typeface="Calibri" panose="020F0502020204030204"/>
              </a:rPr>
              <a:t> – vacant properties hinder neighborhoods ability to garner new inhabitants, </a:t>
            </a:r>
            <a:endParaRPr lang="en-US"/>
          </a:p>
          <a:p>
            <a:pPr marL="742950" lvl="1" indent="-285750">
              <a:buFont typeface="Courier New"/>
              <a:buChar char="o"/>
            </a:pPr>
            <a:r>
              <a:rPr lang="en-US" b="1">
                <a:ea typeface="Calibri" panose="020F0502020204030204"/>
                <a:cs typeface="Calibri" panose="020F0502020204030204"/>
              </a:rPr>
              <a:t>Economic Burden </a:t>
            </a:r>
            <a:r>
              <a:rPr lang="en-US">
                <a:ea typeface="Calibri" panose="020F0502020204030204"/>
                <a:cs typeface="Calibri" panose="020F0502020204030204"/>
              </a:rPr>
              <a:t>– increased financial responsibility to the local government affecting tax revenues and homeowners</a:t>
            </a:r>
          </a:p>
          <a:p>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Our Goal: </a:t>
            </a:r>
          </a:p>
          <a:p>
            <a:pPr marL="742950" lvl="1" indent="-285750">
              <a:buFont typeface="Courier New"/>
              <a:buChar char="o"/>
            </a:pPr>
            <a:r>
              <a:rPr lang="en-US">
                <a:ea typeface="Calibri" panose="020F0502020204030204"/>
                <a:cs typeface="Calibri" panose="020F0502020204030204"/>
              </a:rPr>
              <a:t>Predict future vacancies, so that the city of Syracuse can allocate resources more effectively</a:t>
            </a:r>
          </a:p>
          <a:p>
            <a:pPr marL="742950" lvl="1" indent="-285750">
              <a:buFont typeface="Courier New"/>
              <a:buChar char="o"/>
            </a:pPr>
            <a:r>
              <a:rPr lang="en-US">
                <a:ea typeface="Calibri" panose="020F0502020204030204"/>
                <a:cs typeface="Calibri" panose="020F0502020204030204"/>
              </a:rPr>
              <a:t>Identify high risk areas, so that local government can step in to safeguard said areas. </a:t>
            </a:r>
          </a:p>
          <a:p>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In this project we will be using predictive analytics as an initiative to provide actionable insights regarding vacant housing in the City of Syracuse. </a:t>
            </a:r>
          </a:p>
          <a:p>
            <a:pPr marL="742950" lvl="1" indent="-285750">
              <a:buFont typeface="Courier New"/>
              <a:buChar char="o"/>
            </a:pPr>
            <a:endParaRPr lang="en-US">
              <a:ea typeface="Calibri" panose="020F0502020204030204"/>
              <a:cs typeface="Calibri" panose="020F0502020204030204"/>
            </a:endParaRPr>
          </a:p>
          <a:p>
            <a:pPr marL="742950" lvl="1" indent="-285750">
              <a:buFont typeface="Courier New"/>
              <a:buChar char="o"/>
            </a:pPr>
            <a:endParaRPr lang="en-US">
              <a:ea typeface="Calibri" panose="020F0502020204030204"/>
              <a:cs typeface="Calibri" panose="020F0502020204030204"/>
            </a:endParaRPr>
          </a:p>
          <a:p>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a:p>
            <a:pPr marL="742950" lvl="1" indent="-285750">
              <a:buFont typeface="Courier New"/>
              <a:buChar char="o"/>
            </a:pP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p:txBody>
      </p:sp>
    </p:spTree>
    <p:extLst>
      <p:ext uri="{BB962C8B-B14F-4D97-AF65-F5344CB8AC3E}">
        <p14:creationId xmlns:p14="http://schemas.microsoft.com/office/powerpoint/2010/main" val="979206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D31CDA-C036-4A33-8171-D0F2F6085B3F}"/>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0">
            <a:extLst>
              <a:ext uri="{FF2B5EF4-FFF2-40B4-BE49-F238E27FC236}">
                <a16:creationId xmlns:a16="http://schemas.microsoft.com/office/drawing/2014/main" id="{F81AA4FB-30CD-41C5-96AF-4358AA6F7706}"/>
              </a:ext>
            </a:extLst>
          </p:cNvPr>
          <p:cNvSpPr/>
          <p:nvPr/>
        </p:nvSpPr>
        <p:spPr>
          <a:xfrm>
            <a:off x="786170" y="478157"/>
            <a:ext cx="5954197" cy="744260"/>
          </a:xfrm>
          <a:prstGeom prst="rect">
            <a:avLst/>
          </a:prstGeom>
          <a:noFill/>
          <a:ln/>
        </p:spPr>
        <p:txBody>
          <a:bodyPr wrap="none" lIns="0" tIns="0" rIns="0" bIns="0" rtlCol="0" anchor="t"/>
          <a:lstStyle/>
          <a:p>
            <a:pPr marL="0" indent="0">
              <a:lnSpc>
                <a:spcPts val="5850"/>
              </a:lnSpc>
              <a:buNone/>
            </a:pPr>
            <a:r>
              <a:rPr lang="en-US" sz="4650">
                <a:solidFill>
                  <a:srgbClr val="020202"/>
                </a:solidFill>
                <a:latin typeface="PT Serif" pitchFamily="34" charset="0"/>
                <a:ea typeface="PT Serif" pitchFamily="34" charset="-122"/>
                <a:cs typeface="PT Serif" pitchFamily="34" charset="-120"/>
              </a:rPr>
              <a:t>Dataset Description</a:t>
            </a:r>
            <a:endParaRPr lang="en-US" sz="4650"/>
          </a:p>
        </p:txBody>
      </p:sp>
      <p:sp>
        <p:nvSpPr>
          <p:cNvPr id="10" name="Rectangle 9">
            <a:extLst>
              <a:ext uri="{FF2B5EF4-FFF2-40B4-BE49-F238E27FC236}">
                <a16:creationId xmlns:a16="http://schemas.microsoft.com/office/drawing/2014/main" id="{2A3C189E-41BC-4F23-A04E-0313FCF1BE35}"/>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4C3BA15A-E76A-142B-2EB5-FECAEE71E4BF}"/>
              </a:ext>
            </a:extLst>
          </p:cNvPr>
          <p:cNvGraphicFramePr>
            <a:graphicFrameLocks noGrp="1"/>
          </p:cNvGraphicFramePr>
          <p:nvPr>
            <p:extLst>
              <p:ext uri="{D42A27DB-BD31-4B8C-83A1-F6EECF244321}">
                <p14:modId xmlns:p14="http://schemas.microsoft.com/office/powerpoint/2010/main" val="4223845425"/>
              </p:ext>
            </p:extLst>
          </p:nvPr>
        </p:nvGraphicFramePr>
        <p:xfrm>
          <a:off x="486802" y="1565663"/>
          <a:ext cx="11924059" cy="2558429"/>
        </p:xfrm>
        <a:graphic>
          <a:graphicData uri="http://schemas.openxmlformats.org/drawingml/2006/table">
            <a:tbl>
              <a:tblPr firstRow="1" bandRow="1">
                <a:tableStyleId>{5C22544A-7EE6-4342-B048-85BDC9FD1C3A}</a:tableStyleId>
              </a:tblPr>
              <a:tblGrid>
                <a:gridCol w="5303520">
                  <a:extLst>
                    <a:ext uri="{9D8B030D-6E8A-4147-A177-3AD203B41FA5}">
                      <a16:colId xmlns:a16="http://schemas.microsoft.com/office/drawing/2014/main" val="213706833"/>
                    </a:ext>
                  </a:extLst>
                </a:gridCol>
                <a:gridCol w="6620539">
                  <a:extLst>
                    <a:ext uri="{9D8B030D-6E8A-4147-A177-3AD203B41FA5}">
                      <a16:colId xmlns:a16="http://schemas.microsoft.com/office/drawing/2014/main" val="2348726502"/>
                    </a:ext>
                  </a:extLst>
                </a:gridCol>
              </a:tblGrid>
              <a:tr h="496186">
                <a:tc>
                  <a:txBody>
                    <a:bodyPr/>
                    <a:lstStyle/>
                    <a:p>
                      <a:r>
                        <a:rPr lang="en-US"/>
                        <a:t>Data </a:t>
                      </a:r>
                    </a:p>
                  </a:txBody>
                  <a:tcPr/>
                </a:tc>
                <a:tc>
                  <a:txBody>
                    <a:bodyPr/>
                    <a:lstStyle/>
                    <a:p>
                      <a:r>
                        <a:rPr lang="en-US"/>
                        <a:t>Description </a:t>
                      </a:r>
                    </a:p>
                  </a:txBody>
                  <a:tcPr/>
                </a:tc>
                <a:extLst>
                  <a:ext uri="{0D108BD9-81ED-4DB2-BD59-A6C34878D82A}">
                    <a16:rowId xmlns:a16="http://schemas.microsoft.com/office/drawing/2014/main" val="37084487"/>
                  </a:ext>
                </a:extLst>
              </a:tr>
              <a:tr h="370840">
                <a:tc>
                  <a:txBody>
                    <a:bodyPr/>
                    <a:lstStyle/>
                    <a:p>
                      <a:r>
                        <a:rPr lang="en-US"/>
                        <a:t>Code Violations </a:t>
                      </a:r>
                    </a:p>
                  </a:txBody>
                  <a:tcPr/>
                </a:tc>
                <a:tc>
                  <a:txBody>
                    <a:bodyPr/>
                    <a:lstStyle/>
                    <a:p>
                      <a:r>
                        <a:rPr lang="en-US"/>
                        <a:t>Information about code violations; 24 Columns, 13763 rows</a:t>
                      </a:r>
                    </a:p>
                  </a:txBody>
                  <a:tcPr/>
                </a:tc>
                <a:extLst>
                  <a:ext uri="{0D108BD9-81ED-4DB2-BD59-A6C34878D82A}">
                    <a16:rowId xmlns:a16="http://schemas.microsoft.com/office/drawing/2014/main" val="3948413995"/>
                  </a:ext>
                </a:extLst>
              </a:tr>
              <a:tr h="370840">
                <a:tc>
                  <a:txBody>
                    <a:bodyPr/>
                    <a:lstStyle/>
                    <a:p>
                      <a:r>
                        <a:rPr lang="en-US"/>
                        <a:t>Vacant property Data </a:t>
                      </a:r>
                    </a:p>
                  </a:txBody>
                  <a:tcPr/>
                </a:tc>
                <a:tc>
                  <a:txBody>
                    <a:bodyPr/>
                    <a:lstStyle/>
                    <a:p>
                      <a:r>
                        <a:rPr lang="en-US"/>
                        <a:t>List of properties vacated; 17 columns, 1335 rows</a:t>
                      </a:r>
                    </a:p>
                  </a:txBody>
                  <a:tcPr/>
                </a:tc>
                <a:extLst>
                  <a:ext uri="{0D108BD9-81ED-4DB2-BD59-A6C34878D82A}">
                    <a16:rowId xmlns:a16="http://schemas.microsoft.com/office/drawing/2014/main" val="2278226675"/>
                  </a:ext>
                </a:extLst>
              </a:tr>
              <a:tr h="370840">
                <a:tc>
                  <a:txBody>
                    <a:bodyPr/>
                    <a:lstStyle/>
                    <a:p>
                      <a:r>
                        <a:rPr lang="en-US"/>
                        <a:t>Crime Data</a:t>
                      </a:r>
                    </a:p>
                  </a:txBody>
                  <a:tcPr/>
                </a:tc>
                <a:tc>
                  <a:txBody>
                    <a:bodyPr/>
                    <a:lstStyle/>
                    <a:p>
                      <a:r>
                        <a:rPr lang="en-US"/>
                        <a:t>Crime incidents reported to the Syracuse Police Department; 11 columns, 4638 rows</a:t>
                      </a:r>
                    </a:p>
                  </a:txBody>
                  <a:tcPr/>
                </a:tc>
                <a:extLst>
                  <a:ext uri="{0D108BD9-81ED-4DB2-BD59-A6C34878D82A}">
                    <a16:rowId xmlns:a16="http://schemas.microsoft.com/office/drawing/2014/main" val="110036422"/>
                  </a:ext>
                </a:extLst>
              </a:tr>
              <a:tr h="680483">
                <a:tc>
                  <a:txBody>
                    <a:bodyPr/>
                    <a:lstStyle/>
                    <a:p>
                      <a:r>
                        <a:rPr lang="en-US"/>
                        <a:t>Syracuse Parcel Map</a:t>
                      </a:r>
                    </a:p>
                  </a:txBody>
                  <a:tcPr/>
                </a:tc>
                <a:tc>
                  <a:txBody>
                    <a:bodyPr/>
                    <a:lstStyle/>
                    <a:p>
                      <a:r>
                        <a:rPr lang="en-US"/>
                        <a:t>Property Tax identifier; 62 columns, 41,096 rows</a:t>
                      </a:r>
                    </a:p>
                  </a:txBody>
                  <a:tcPr/>
                </a:tc>
                <a:extLst>
                  <a:ext uri="{0D108BD9-81ED-4DB2-BD59-A6C34878D82A}">
                    <a16:rowId xmlns:a16="http://schemas.microsoft.com/office/drawing/2014/main" val="2252768517"/>
                  </a:ext>
                </a:extLst>
              </a:tr>
            </a:tbl>
          </a:graphicData>
        </a:graphic>
      </p:graphicFrame>
      <p:sp>
        <p:nvSpPr>
          <p:cNvPr id="17" name="TextBox 16">
            <a:extLst>
              <a:ext uri="{FF2B5EF4-FFF2-40B4-BE49-F238E27FC236}">
                <a16:creationId xmlns:a16="http://schemas.microsoft.com/office/drawing/2014/main" id="{4DA089DB-EF06-125A-7F1E-3530EC4B5EBC}"/>
              </a:ext>
            </a:extLst>
          </p:cNvPr>
          <p:cNvSpPr txBox="1"/>
          <p:nvPr/>
        </p:nvSpPr>
        <p:spPr>
          <a:xfrm>
            <a:off x="604298" y="4532243"/>
            <a:ext cx="102253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PT Serif"/>
                <a:ea typeface="Calibri"/>
                <a:cs typeface="Calibri"/>
              </a:rPr>
              <a:t>Description </a:t>
            </a:r>
          </a:p>
        </p:txBody>
      </p:sp>
      <p:sp>
        <p:nvSpPr>
          <p:cNvPr id="18" name="TextBox 17">
            <a:extLst>
              <a:ext uri="{FF2B5EF4-FFF2-40B4-BE49-F238E27FC236}">
                <a16:creationId xmlns:a16="http://schemas.microsoft.com/office/drawing/2014/main" id="{FA701840-C138-8411-6209-CA48F81D479A}"/>
              </a:ext>
            </a:extLst>
          </p:cNvPr>
          <p:cNvSpPr txBox="1"/>
          <p:nvPr/>
        </p:nvSpPr>
        <p:spPr>
          <a:xfrm>
            <a:off x="622948" y="5200153"/>
            <a:ext cx="821621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To accurately predict property vacancy and uncover meaningful patterns, we were able to integrate these data sets through aligning location-based data such as zip codes and addresses. This allows us to assess the relationship of various attributes such as crime, vacancy, code violations, and property aspects, to build a solid foundation for our predictive models. </a:t>
            </a:r>
          </a:p>
        </p:txBody>
      </p:sp>
    </p:spTree>
    <p:extLst>
      <p:ext uri="{BB962C8B-B14F-4D97-AF65-F5344CB8AC3E}">
        <p14:creationId xmlns:p14="http://schemas.microsoft.com/office/powerpoint/2010/main" val="3417830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0AC093E1-506B-039A-C9BF-4CF4E64E16CE}"/>
              </a:ext>
            </a:extLst>
          </p:cNvPr>
          <p:cNvGrpSpPr/>
          <p:nvPr/>
        </p:nvGrpSpPr>
        <p:grpSpPr>
          <a:xfrm>
            <a:off x="589808" y="3238747"/>
            <a:ext cx="3960284" cy="1959769"/>
            <a:chOff x="793790" y="2774513"/>
            <a:chExt cx="3960284" cy="1959769"/>
          </a:xfrm>
        </p:grpSpPr>
        <p:sp>
          <p:nvSpPr>
            <p:cNvPr id="4" name="Shape 1"/>
            <p:cNvSpPr/>
            <p:nvPr/>
          </p:nvSpPr>
          <p:spPr>
            <a:xfrm>
              <a:off x="793790" y="2774513"/>
              <a:ext cx="510302" cy="510302"/>
            </a:xfrm>
            <a:prstGeom prst="roundRect">
              <a:avLst>
                <a:gd name="adj" fmla="val 6667"/>
              </a:avLst>
            </a:prstGeom>
            <a:solidFill>
              <a:srgbClr val="F2EEEE"/>
            </a:solidFill>
            <a:ln/>
          </p:spPr>
        </p:sp>
        <p:sp>
          <p:nvSpPr>
            <p:cNvPr id="5" name="Text 2"/>
            <p:cNvSpPr/>
            <p:nvPr/>
          </p:nvSpPr>
          <p:spPr>
            <a:xfrm>
              <a:off x="953691" y="2850952"/>
              <a:ext cx="190381" cy="357307"/>
            </a:xfrm>
            <a:prstGeom prst="rect">
              <a:avLst/>
            </a:prstGeom>
            <a:noFill/>
            <a:ln/>
          </p:spPr>
          <p:txBody>
            <a:bodyPr wrap="none" lIns="0" tIns="0" rIns="0" bIns="0" rtlCol="0" anchor="t"/>
            <a:lstStyle/>
            <a:p>
              <a:pPr marL="0" indent="0" algn="ctr">
                <a:lnSpc>
                  <a:spcPts val="2800"/>
                </a:lnSpc>
                <a:buNone/>
              </a:pPr>
              <a:r>
                <a:rPr lang="en-US" sz="2800">
                  <a:solidFill>
                    <a:srgbClr val="383838"/>
                  </a:solidFill>
                  <a:latin typeface="PT Serif" pitchFamily="34" charset="0"/>
                  <a:ea typeface="PT Serif" pitchFamily="34" charset="-122"/>
                  <a:cs typeface="PT Serif" pitchFamily="34" charset="-120"/>
                </a:rPr>
                <a:t>1</a:t>
              </a:r>
              <a:endParaRPr lang="en-US" sz="2800"/>
            </a:p>
          </p:txBody>
        </p:sp>
        <p:sp>
          <p:nvSpPr>
            <p:cNvPr id="6" name="Text 3"/>
            <p:cNvSpPr/>
            <p:nvPr/>
          </p:nvSpPr>
          <p:spPr>
            <a:xfrm>
              <a:off x="1530906" y="2774513"/>
              <a:ext cx="3223168" cy="442408"/>
            </a:xfrm>
            <a:prstGeom prst="rect">
              <a:avLst/>
            </a:prstGeom>
            <a:noFill/>
            <a:ln/>
          </p:spPr>
          <p:txBody>
            <a:bodyPr wrap="none" lIns="0" tIns="0" rIns="0" bIns="0" rtlCol="0" anchor="t"/>
            <a:lstStyle/>
            <a:p>
              <a:pPr>
                <a:lnSpc>
                  <a:spcPts val="2900"/>
                </a:lnSpc>
              </a:pPr>
              <a:r>
                <a:rPr lang="en-US" sz="2200">
                  <a:solidFill>
                    <a:srgbClr val="383838"/>
                  </a:solidFill>
                  <a:latin typeface="PT Serif"/>
                  <a:ea typeface="+mn-lt"/>
                  <a:cs typeface="+mn-lt"/>
                </a:rPr>
                <a:t>Identify Vacancy Patterns</a:t>
              </a:r>
              <a:endParaRPr lang="ko-KR" sz="2200">
                <a:ea typeface="맑은 고딕"/>
                <a:cs typeface="Calibri"/>
              </a:endParaRPr>
            </a:p>
          </p:txBody>
        </p:sp>
        <p:sp>
          <p:nvSpPr>
            <p:cNvPr id="7" name="Text 4"/>
            <p:cNvSpPr/>
            <p:nvPr/>
          </p:nvSpPr>
          <p:spPr>
            <a:xfrm>
              <a:off x="1548159" y="3282672"/>
              <a:ext cx="2927747" cy="1451610"/>
            </a:xfrm>
            <a:prstGeom prst="rect">
              <a:avLst/>
            </a:prstGeom>
            <a:noFill/>
            <a:ln/>
          </p:spPr>
          <p:txBody>
            <a:bodyPr wrap="square" lIns="0" tIns="0" rIns="0" bIns="0" rtlCol="0" anchor="t"/>
            <a:lstStyle/>
            <a:p>
              <a:pPr>
                <a:lnSpc>
                  <a:spcPts val="2850"/>
                </a:lnSpc>
              </a:pPr>
              <a:r>
                <a:rPr lang="en-US">
                  <a:solidFill>
                    <a:srgbClr val="383838"/>
                  </a:solidFill>
                  <a:latin typeface="DM Sans"/>
                  <a:ea typeface="+mn-lt"/>
                  <a:cs typeface="+mn-lt"/>
                </a:rPr>
                <a:t>Use Random Forest modeling to predict property vacancy (vacant, non-vacant), based on key features such as code violations, existing vacancy, and crime. </a:t>
              </a:r>
              <a:endParaRPr lang="en-US">
                <a:solidFill>
                  <a:srgbClr val="383838"/>
                </a:solidFill>
                <a:latin typeface="DM Sans"/>
                <a:ea typeface="Calibri"/>
                <a:cs typeface="Calibri"/>
              </a:endParaRPr>
            </a:p>
          </p:txBody>
        </p:sp>
      </p:grpSp>
      <p:grpSp>
        <p:nvGrpSpPr>
          <p:cNvPr id="22" name="그룹 21">
            <a:extLst>
              <a:ext uri="{FF2B5EF4-FFF2-40B4-BE49-F238E27FC236}">
                <a16:creationId xmlns:a16="http://schemas.microsoft.com/office/drawing/2014/main" id="{3DD3748D-E888-5149-F165-C7AB08C783B3}"/>
              </a:ext>
            </a:extLst>
          </p:cNvPr>
          <p:cNvGrpSpPr/>
          <p:nvPr/>
        </p:nvGrpSpPr>
        <p:grpSpPr>
          <a:xfrm>
            <a:off x="5134067" y="3238747"/>
            <a:ext cx="3664863" cy="2685574"/>
            <a:chOff x="4685467" y="2774513"/>
            <a:chExt cx="3664863" cy="2685574"/>
          </a:xfrm>
        </p:grpSpPr>
        <p:sp>
          <p:nvSpPr>
            <p:cNvPr id="8" name="Shape 5"/>
            <p:cNvSpPr/>
            <p:nvPr/>
          </p:nvSpPr>
          <p:spPr>
            <a:xfrm>
              <a:off x="4685467" y="2774513"/>
              <a:ext cx="510302" cy="510302"/>
            </a:xfrm>
            <a:prstGeom prst="roundRect">
              <a:avLst>
                <a:gd name="adj" fmla="val 6667"/>
              </a:avLst>
            </a:prstGeom>
            <a:solidFill>
              <a:srgbClr val="F2EEEE"/>
            </a:solidFill>
            <a:ln/>
          </p:spPr>
        </p:sp>
        <p:sp>
          <p:nvSpPr>
            <p:cNvPr id="9" name="Text 6"/>
            <p:cNvSpPr/>
            <p:nvPr/>
          </p:nvSpPr>
          <p:spPr>
            <a:xfrm>
              <a:off x="4845368" y="2850952"/>
              <a:ext cx="190381" cy="357307"/>
            </a:xfrm>
            <a:prstGeom prst="rect">
              <a:avLst/>
            </a:prstGeom>
            <a:noFill/>
            <a:ln/>
          </p:spPr>
          <p:txBody>
            <a:bodyPr wrap="none" lIns="0" tIns="0" rIns="0" bIns="0" rtlCol="0" anchor="t"/>
            <a:lstStyle/>
            <a:p>
              <a:pPr marL="0" indent="0" algn="ctr">
                <a:lnSpc>
                  <a:spcPts val="2800"/>
                </a:lnSpc>
                <a:buNone/>
              </a:pPr>
              <a:r>
                <a:rPr lang="en-US" sz="2800">
                  <a:solidFill>
                    <a:srgbClr val="383838"/>
                  </a:solidFill>
                  <a:latin typeface="PT Serif" pitchFamily="34" charset="0"/>
                  <a:ea typeface="PT Serif" pitchFamily="34" charset="-122"/>
                  <a:cs typeface="PT Serif" pitchFamily="34" charset="-120"/>
                </a:rPr>
                <a:t>2</a:t>
              </a:r>
              <a:endParaRPr lang="en-US" sz="2800"/>
            </a:p>
          </p:txBody>
        </p:sp>
        <p:sp>
          <p:nvSpPr>
            <p:cNvPr id="10" name="Text 7"/>
            <p:cNvSpPr/>
            <p:nvPr/>
          </p:nvSpPr>
          <p:spPr>
            <a:xfrm>
              <a:off x="5422583" y="2774513"/>
              <a:ext cx="2927747" cy="372070"/>
            </a:xfrm>
            <a:prstGeom prst="rect">
              <a:avLst/>
            </a:prstGeom>
            <a:noFill/>
            <a:ln/>
          </p:spPr>
          <p:txBody>
            <a:bodyPr wrap="none" lIns="0" tIns="0" rIns="0" bIns="0" rtlCol="0" anchor="t"/>
            <a:lstStyle/>
            <a:p>
              <a:pPr>
                <a:lnSpc>
                  <a:spcPts val="2900"/>
                </a:lnSpc>
              </a:pPr>
              <a:r>
                <a:rPr lang="en-US" sz="2200">
                  <a:solidFill>
                    <a:srgbClr val="383838"/>
                  </a:solidFill>
                  <a:latin typeface="PT Serif"/>
                </a:rPr>
                <a:t>Predicting Vacancy</a:t>
              </a:r>
              <a:endParaRPr lang="ko-KR" altLang="en-US" sz="2200">
                <a:ea typeface="맑은 고딕"/>
                <a:cs typeface="Calibri"/>
              </a:endParaRPr>
            </a:p>
          </p:txBody>
        </p:sp>
        <p:sp>
          <p:nvSpPr>
            <p:cNvPr id="11" name="Text 8"/>
            <p:cNvSpPr/>
            <p:nvPr/>
          </p:nvSpPr>
          <p:spPr>
            <a:xfrm>
              <a:off x="5422583" y="3282672"/>
              <a:ext cx="2927747" cy="2177415"/>
            </a:xfrm>
            <a:prstGeom prst="rect">
              <a:avLst/>
            </a:prstGeom>
            <a:noFill/>
            <a:ln/>
          </p:spPr>
          <p:txBody>
            <a:bodyPr wrap="square" lIns="0" tIns="0" rIns="0" bIns="0" rtlCol="0" anchor="t"/>
            <a:lstStyle/>
            <a:p>
              <a:pPr>
                <a:lnSpc>
                  <a:spcPts val="2850"/>
                </a:lnSpc>
              </a:pPr>
              <a:r>
                <a:rPr lang="en-US">
                  <a:solidFill>
                    <a:srgbClr val="383838"/>
                  </a:solidFill>
                  <a:latin typeface="DM Sans"/>
                  <a:ea typeface="+mn-lt"/>
                  <a:cs typeface="+mn-lt"/>
                </a:rPr>
                <a:t>Use clustering techniques(K-means) to uncover insights and relationships associated with vacant and non-vacant properties.</a:t>
              </a:r>
              <a:endParaRPr lang="ko-KR"/>
            </a:p>
          </p:txBody>
        </p:sp>
      </p:grpSp>
      <p:sp>
        <p:nvSpPr>
          <p:cNvPr id="17" name="Text 0">
            <a:extLst>
              <a:ext uri="{FF2B5EF4-FFF2-40B4-BE49-F238E27FC236}">
                <a16:creationId xmlns:a16="http://schemas.microsoft.com/office/drawing/2014/main" id="{C533709F-C00C-4A0F-ADC5-BB80341095D3}"/>
              </a:ext>
            </a:extLst>
          </p:cNvPr>
          <p:cNvSpPr/>
          <p:nvPr/>
        </p:nvSpPr>
        <p:spPr>
          <a:xfrm>
            <a:off x="786170" y="478157"/>
            <a:ext cx="5954197" cy="744260"/>
          </a:xfrm>
          <a:prstGeom prst="rect">
            <a:avLst/>
          </a:prstGeom>
          <a:noFill/>
          <a:ln/>
        </p:spPr>
        <p:txBody>
          <a:bodyPr wrap="none" lIns="0" tIns="0" rIns="0" bIns="0" rtlCol="0" anchor="t"/>
          <a:lstStyle/>
          <a:p>
            <a:pPr marL="0" indent="0">
              <a:lnSpc>
                <a:spcPts val="5850"/>
              </a:lnSpc>
              <a:buNone/>
            </a:pPr>
            <a:r>
              <a:rPr lang="en-US" sz="4650">
                <a:solidFill>
                  <a:srgbClr val="020202"/>
                </a:solidFill>
                <a:latin typeface="PT Serif" pitchFamily="34" charset="0"/>
                <a:ea typeface="PT Serif" pitchFamily="34" charset="-122"/>
                <a:cs typeface="PT Serif" pitchFamily="34" charset="-120"/>
              </a:rPr>
              <a:t>Prediction and Inference Goals</a:t>
            </a:r>
            <a:endParaRPr lang="en-US" sz="4650"/>
          </a:p>
        </p:txBody>
      </p:sp>
      <p:sp>
        <p:nvSpPr>
          <p:cNvPr id="18" name="Rectangle 17">
            <a:extLst>
              <a:ext uri="{FF2B5EF4-FFF2-40B4-BE49-F238E27FC236}">
                <a16:creationId xmlns:a16="http://schemas.microsoft.com/office/drawing/2014/main" id="{60812146-F756-4E9C-93F3-2E6FD3596080}"/>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11B4CE-B0AE-4821-B042-025F996CDFA9}"/>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grpSp>
        <p:nvGrpSpPr>
          <p:cNvPr id="23" name="그룹 22">
            <a:extLst>
              <a:ext uri="{FF2B5EF4-FFF2-40B4-BE49-F238E27FC236}">
                <a16:creationId xmlns:a16="http://schemas.microsoft.com/office/drawing/2014/main" id="{0D8243E7-67E8-6632-215F-606B07398AFE}"/>
              </a:ext>
            </a:extLst>
          </p:cNvPr>
          <p:cNvGrpSpPr/>
          <p:nvPr/>
        </p:nvGrpSpPr>
        <p:grpSpPr>
          <a:xfrm>
            <a:off x="9382903" y="3237575"/>
            <a:ext cx="4558160" cy="2685574"/>
            <a:chOff x="8693586" y="2667833"/>
            <a:chExt cx="4558160" cy="2685574"/>
          </a:xfrm>
        </p:grpSpPr>
        <p:sp>
          <p:nvSpPr>
            <p:cNvPr id="2" name="Shape 5">
              <a:extLst>
                <a:ext uri="{FF2B5EF4-FFF2-40B4-BE49-F238E27FC236}">
                  <a16:creationId xmlns:a16="http://schemas.microsoft.com/office/drawing/2014/main" id="{3196D209-B546-9E3F-018B-8A252863D2FE}"/>
                </a:ext>
              </a:extLst>
            </p:cNvPr>
            <p:cNvSpPr/>
            <p:nvPr/>
          </p:nvSpPr>
          <p:spPr>
            <a:xfrm>
              <a:off x="8693586" y="2667833"/>
              <a:ext cx="510302" cy="510302"/>
            </a:xfrm>
            <a:prstGeom prst="roundRect">
              <a:avLst>
                <a:gd name="adj" fmla="val 6667"/>
              </a:avLst>
            </a:prstGeom>
            <a:solidFill>
              <a:srgbClr val="F2EEEE"/>
            </a:solidFill>
            <a:ln/>
          </p:spPr>
        </p:sp>
        <p:sp>
          <p:nvSpPr>
            <p:cNvPr id="3" name="Text 6">
              <a:extLst>
                <a:ext uri="{FF2B5EF4-FFF2-40B4-BE49-F238E27FC236}">
                  <a16:creationId xmlns:a16="http://schemas.microsoft.com/office/drawing/2014/main" id="{F6F73931-E16D-CA56-5370-575C29F1AF7A}"/>
                </a:ext>
              </a:extLst>
            </p:cNvPr>
            <p:cNvSpPr/>
            <p:nvPr/>
          </p:nvSpPr>
          <p:spPr>
            <a:xfrm>
              <a:off x="8853487" y="2744271"/>
              <a:ext cx="190381" cy="357307"/>
            </a:xfrm>
            <a:prstGeom prst="rect">
              <a:avLst/>
            </a:prstGeom>
            <a:noFill/>
            <a:ln/>
          </p:spPr>
          <p:txBody>
            <a:bodyPr wrap="none" lIns="0" tIns="0" rIns="0" bIns="0" rtlCol="0" anchor="t"/>
            <a:lstStyle/>
            <a:p>
              <a:pPr marL="0" indent="0" algn="ctr">
                <a:lnSpc>
                  <a:spcPts val="2800"/>
                </a:lnSpc>
                <a:buNone/>
              </a:pPr>
              <a:r>
                <a:rPr lang="en-US" sz="2800">
                  <a:solidFill>
                    <a:srgbClr val="383838"/>
                  </a:solidFill>
                  <a:latin typeface="PT Serif"/>
                </a:rPr>
                <a:t>3</a:t>
              </a:r>
            </a:p>
          </p:txBody>
        </p:sp>
        <p:sp>
          <p:nvSpPr>
            <p:cNvPr id="16" name="Text 7">
              <a:extLst>
                <a:ext uri="{FF2B5EF4-FFF2-40B4-BE49-F238E27FC236}">
                  <a16:creationId xmlns:a16="http://schemas.microsoft.com/office/drawing/2014/main" id="{A48ADC4F-C936-E2BF-A5F5-CCB885905353}"/>
                </a:ext>
              </a:extLst>
            </p:cNvPr>
            <p:cNvSpPr/>
            <p:nvPr/>
          </p:nvSpPr>
          <p:spPr>
            <a:xfrm>
              <a:off x="9430702" y="2667833"/>
              <a:ext cx="3821044" cy="407239"/>
            </a:xfrm>
            <a:prstGeom prst="rect">
              <a:avLst/>
            </a:prstGeom>
            <a:noFill/>
            <a:ln/>
          </p:spPr>
          <p:txBody>
            <a:bodyPr wrap="none" lIns="0" tIns="0" rIns="0" bIns="0" rtlCol="0" anchor="t"/>
            <a:lstStyle/>
            <a:p>
              <a:pPr>
                <a:lnSpc>
                  <a:spcPts val="2900"/>
                </a:lnSpc>
              </a:pPr>
              <a:r>
                <a:rPr lang="en-US" sz="2200">
                  <a:solidFill>
                    <a:srgbClr val="383838"/>
                  </a:solidFill>
                  <a:latin typeface="PT Serif"/>
                  <a:ea typeface="+mn-lt"/>
                  <a:cs typeface="+mn-lt"/>
                </a:rPr>
                <a:t>Enable Proactive Management </a:t>
              </a:r>
              <a:endParaRPr lang="ko-KR" sz="2200">
                <a:ea typeface="맑은 고딕"/>
                <a:cs typeface="Calibri"/>
              </a:endParaRPr>
            </a:p>
          </p:txBody>
        </p:sp>
        <p:sp>
          <p:nvSpPr>
            <p:cNvPr id="20" name="Text 8">
              <a:extLst>
                <a:ext uri="{FF2B5EF4-FFF2-40B4-BE49-F238E27FC236}">
                  <a16:creationId xmlns:a16="http://schemas.microsoft.com/office/drawing/2014/main" id="{09AA0989-E28D-421A-1E68-B65F0344C2FE}"/>
                </a:ext>
              </a:extLst>
            </p:cNvPr>
            <p:cNvSpPr/>
            <p:nvPr/>
          </p:nvSpPr>
          <p:spPr>
            <a:xfrm>
              <a:off x="9430702" y="3175992"/>
              <a:ext cx="2927747" cy="2177415"/>
            </a:xfrm>
            <a:prstGeom prst="rect">
              <a:avLst/>
            </a:prstGeom>
            <a:noFill/>
            <a:ln/>
          </p:spPr>
          <p:txBody>
            <a:bodyPr wrap="square" lIns="0" tIns="0" rIns="0" bIns="0" rtlCol="0" anchor="t"/>
            <a:lstStyle/>
            <a:p>
              <a:pPr>
                <a:lnSpc>
                  <a:spcPts val="2850"/>
                </a:lnSpc>
              </a:pPr>
              <a:r>
                <a:rPr lang="en-US">
                  <a:solidFill>
                    <a:srgbClr val="383838"/>
                  </a:solidFill>
                  <a:latin typeface="DM Sans"/>
                  <a:ea typeface="+mn-lt"/>
                  <a:cs typeface="+mn-lt"/>
                </a:rPr>
                <a:t>Combine regression and clustering insights to identify high-risk properties and support targeted interventions.</a:t>
              </a:r>
              <a:endParaRPr lang="ko-K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309158" y="1805130"/>
            <a:ext cx="2967895" cy="372070"/>
          </a:xfrm>
          <a:prstGeom prst="rect">
            <a:avLst/>
          </a:prstGeom>
          <a:noFill/>
          <a:ln/>
        </p:spPr>
        <p:txBody>
          <a:bodyPr wrap="none" lIns="0" tIns="0" rIns="0" bIns="0" rtlCol="0" anchor="t"/>
          <a:lstStyle/>
          <a:p>
            <a:pPr marL="0" indent="0">
              <a:lnSpc>
                <a:spcPts val="2900"/>
              </a:lnSpc>
              <a:buNone/>
            </a:pPr>
            <a:r>
              <a:rPr lang="en-US" sz="2300">
                <a:solidFill>
                  <a:srgbClr val="020202"/>
                </a:solidFill>
                <a:latin typeface="PT Serif" pitchFamily="34" charset="0"/>
                <a:ea typeface="PT Serif" pitchFamily="34" charset="-122"/>
                <a:cs typeface="PT Serif" pitchFamily="34" charset="-120"/>
              </a:rPr>
              <a:t>Motivation</a:t>
            </a:r>
            <a:endParaRPr lang="en-US" sz="2300"/>
          </a:p>
        </p:txBody>
      </p:sp>
      <p:sp>
        <p:nvSpPr>
          <p:cNvPr id="4" name="Text 2"/>
          <p:cNvSpPr/>
          <p:nvPr/>
        </p:nvSpPr>
        <p:spPr>
          <a:xfrm>
            <a:off x="117134" y="2486311"/>
            <a:ext cx="14071973" cy="3938778"/>
          </a:xfrm>
          <a:prstGeom prst="rect">
            <a:avLst/>
          </a:prstGeom>
          <a:noFill/>
          <a:ln/>
        </p:spPr>
        <p:txBody>
          <a:bodyPr wrap="square" lIns="0" tIns="0" rIns="0" bIns="0" rtlCol="0" anchor="t"/>
          <a:lstStyle/>
          <a:p>
            <a:pPr marL="285750" indent="-285750">
              <a:buFont typeface="Arial"/>
              <a:buChar char="•"/>
            </a:pPr>
            <a:r>
              <a:rPr lang="en-US" b="1">
                <a:ea typeface="+mn-lt"/>
                <a:cs typeface="+mn-lt"/>
              </a:rPr>
              <a:t>Data Scaling for Consistency</a:t>
            </a:r>
            <a:r>
              <a:rPr lang="en-US">
                <a:ea typeface="+mn-lt"/>
                <a:cs typeface="+mn-lt"/>
              </a:rPr>
              <a:t>: We scaled features using </a:t>
            </a:r>
            <a:r>
              <a:rPr lang="en-US" err="1">
                <a:latin typeface="Consolas"/>
                <a:ea typeface="+mn-lt"/>
                <a:cs typeface="+mn-lt"/>
              </a:rPr>
              <a:t>StandardScaler</a:t>
            </a:r>
            <a:r>
              <a:rPr lang="en-US">
                <a:ea typeface="+mn-lt"/>
                <a:cs typeface="+mn-lt"/>
              </a:rPr>
              <a:t> to ensure all variables have equal importance during clustering, as K-Means is sensitive to feature magnitudes.</a:t>
            </a:r>
          </a:p>
          <a:p>
            <a:pPr marL="285750" indent="-285750">
              <a:buFont typeface="Arial"/>
              <a:buChar char="•"/>
            </a:pPr>
            <a:r>
              <a:rPr lang="en-US" b="1">
                <a:ea typeface="+mn-lt"/>
                <a:cs typeface="+mn-lt"/>
              </a:rPr>
              <a:t>K-Means Clustering</a:t>
            </a:r>
            <a:r>
              <a:rPr lang="en-US">
                <a:ea typeface="+mn-lt"/>
                <a:cs typeface="+mn-lt"/>
              </a:rPr>
              <a:t>: We used K-Means to group properties into clusters based on similarities in features like code violations, land value, and crime data, helping identify patterns in vacant and non-vacant properties.</a:t>
            </a:r>
          </a:p>
          <a:p>
            <a:pPr marL="285750" indent="-285750">
              <a:buFont typeface="Arial"/>
              <a:buChar char="•"/>
            </a:pPr>
            <a:r>
              <a:rPr lang="en-US" b="1">
                <a:ea typeface="+mn-lt"/>
                <a:cs typeface="+mn-lt"/>
              </a:rPr>
              <a:t>Cluster Evaluation</a:t>
            </a:r>
            <a:r>
              <a:rPr lang="en-US">
                <a:ea typeface="+mn-lt"/>
                <a:cs typeface="+mn-lt"/>
              </a:rPr>
              <a:t>: We calculated the </a:t>
            </a:r>
            <a:r>
              <a:rPr lang="en-US" b="1">
                <a:ea typeface="+mn-lt"/>
                <a:cs typeface="+mn-lt"/>
              </a:rPr>
              <a:t>Silhouette Score</a:t>
            </a:r>
            <a:r>
              <a:rPr lang="en-US">
                <a:ea typeface="+mn-lt"/>
                <a:cs typeface="+mn-lt"/>
              </a:rPr>
              <a:t> to assess how well our clusters were formed, ensuring they are meaningful and well-separated.</a:t>
            </a:r>
          </a:p>
          <a:p>
            <a:pPr marL="285750" indent="-285750">
              <a:buFont typeface="Arial"/>
              <a:buChar char="•"/>
            </a:pPr>
            <a:r>
              <a:rPr lang="en-US" b="1">
                <a:ea typeface="+mn-lt"/>
                <a:cs typeface="+mn-lt"/>
              </a:rPr>
              <a:t>Balancing the Dataset</a:t>
            </a:r>
            <a:r>
              <a:rPr lang="en-US">
                <a:ea typeface="+mn-lt"/>
                <a:cs typeface="+mn-lt"/>
              </a:rPr>
              <a:t>: To improve clustering results, we oversampled vacant properties, creating a balanced dataset that allowed K-Means to treat vacant and non-vacant properties equally.</a:t>
            </a:r>
          </a:p>
          <a:p>
            <a:pPr marL="285750" indent="-285750">
              <a:buFont typeface="Arial"/>
              <a:buChar char="•"/>
            </a:pPr>
            <a:r>
              <a:rPr lang="en-US" b="1">
                <a:ea typeface="+mn-lt"/>
                <a:cs typeface="+mn-lt"/>
              </a:rPr>
              <a:t>Dimensionality Reduction with PCA</a:t>
            </a:r>
            <a:r>
              <a:rPr lang="en-US">
                <a:ea typeface="+mn-lt"/>
                <a:cs typeface="+mn-lt"/>
              </a:rPr>
              <a:t>: We applied PCA to reduce the dataset to two features, simplifying visualization and enhancing the clustering process.</a:t>
            </a:r>
          </a:p>
          <a:p>
            <a:pPr marL="285750" indent="-285750">
              <a:buFont typeface="Arial"/>
              <a:buChar char="•"/>
            </a:pPr>
            <a:r>
              <a:rPr lang="en-US" b="1">
                <a:ea typeface="+mn-lt"/>
                <a:cs typeface="+mn-lt"/>
              </a:rPr>
              <a:t>Visualization and Insights</a:t>
            </a:r>
            <a:r>
              <a:rPr lang="en-US">
                <a:ea typeface="+mn-lt"/>
                <a:cs typeface="+mn-lt"/>
              </a:rPr>
              <a:t>: We visualized clusters and their centroids to clearly see property groupings, making it easier to identify areas prone to vacancy and prioritize intervention strategies.</a:t>
            </a:r>
          </a:p>
          <a:p>
            <a:endParaRPr lang="en-US" b="1">
              <a:ea typeface="Calibri"/>
              <a:cs typeface="Calibri"/>
            </a:endParaRPr>
          </a:p>
          <a:p>
            <a:endParaRPr lang="en-US" sz="1750">
              <a:solidFill>
                <a:srgbClr val="383838"/>
              </a:solidFill>
              <a:ea typeface="+mn-lt"/>
              <a:cs typeface="+mn-lt"/>
            </a:endParaRPr>
          </a:p>
          <a:p>
            <a:pPr marL="0" indent="0">
              <a:lnSpc>
                <a:spcPts val="2850"/>
              </a:lnSpc>
              <a:buNone/>
            </a:pPr>
            <a:endParaRPr lang="en-US" sz="1750">
              <a:solidFill>
                <a:srgbClr val="383838"/>
              </a:solidFill>
              <a:latin typeface="DM Sans"/>
            </a:endParaRPr>
          </a:p>
        </p:txBody>
      </p:sp>
      <p:sp>
        <p:nvSpPr>
          <p:cNvPr id="7" name="Rectangle 6">
            <a:extLst>
              <a:ext uri="{FF2B5EF4-FFF2-40B4-BE49-F238E27FC236}">
                <a16:creationId xmlns:a16="http://schemas.microsoft.com/office/drawing/2014/main" id="{0BD31CDA-C036-4A33-8171-D0F2F6085B3F}"/>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0">
            <a:extLst>
              <a:ext uri="{FF2B5EF4-FFF2-40B4-BE49-F238E27FC236}">
                <a16:creationId xmlns:a16="http://schemas.microsoft.com/office/drawing/2014/main" id="{F81AA4FB-30CD-41C5-96AF-4358AA6F7706}"/>
              </a:ext>
            </a:extLst>
          </p:cNvPr>
          <p:cNvSpPr/>
          <p:nvPr/>
        </p:nvSpPr>
        <p:spPr>
          <a:xfrm>
            <a:off x="118658" y="578741"/>
            <a:ext cx="5954197" cy="744260"/>
          </a:xfrm>
          <a:prstGeom prst="rect">
            <a:avLst/>
          </a:prstGeom>
          <a:noFill/>
          <a:ln/>
        </p:spPr>
        <p:txBody>
          <a:bodyPr wrap="none" lIns="0" tIns="0" rIns="0" bIns="0" rtlCol="0" anchor="t"/>
          <a:lstStyle/>
          <a:p>
            <a:pPr marL="0" indent="0">
              <a:lnSpc>
                <a:spcPts val="5850"/>
              </a:lnSpc>
              <a:buNone/>
            </a:pPr>
            <a:r>
              <a:rPr lang="en-US" sz="4650">
                <a:solidFill>
                  <a:srgbClr val="020202"/>
                </a:solidFill>
                <a:latin typeface="PT Serif" pitchFamily="34" charset="0"/>
                <a:ea typeface="PT Serif" pitchFamily="34" charset="-122"/>
                <a:cs typeface="PT Serif" pitchFamily="34" charset="-120"/>
              </a:rPr>
              <a:t>Clustering Models</a:t>
            </a:r>
            <a:endParaRPr lang="en-US" sz="4650"/>
          </a:p>
        </p:txBody>
      </p:sp>
      <p:sp>
        <p:nvSpPr>
          <p:cNvPr id="10" name="Rectangle 9">
            <a:extLst>
              <a:ext uri="{FF2B5EF4-FFF2-40B4-BE49-F238E27FC236}">
                <a16:creationId xmlns:a16="http://schemas.microsoft.com/office/drawing/2014/main" id="{496D0C23-7B72-4ACD-86B7-3B0799F1FFC3}"/>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264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DF9B7A-23FC-4BCD-95E7-99F4E00DF49B}"/>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0">
            <a:extLst>
              <a:ext uri="{FF2B5EF4-FFF2-40B4-BE49-F238E27FC236}">
                <a16:creationId xmlns:a16="http://schemas.microsoft.com/office/drawing/2014/main" id="{E06C60F4-DB1B-40FA-8862-2FCAB582374A}"/>
              </a:ext>
            </a:extLst>
          </p:cNvPr>
          <p:cNvSpPr/>
          <p:nvPr/>
        </p:nvSpPr>
        <p:spPr>
          <a:xfrm>
            <a:off x="786170" y="478157"/>
            <a:ext cx="7435525" cy="936284"/>
          </a:xfrm>
          <a:prstGeom prst="rect">
            <a:avLst/>
          </a:prstGeom>
          <a:noFill/>
          <a:ln/>
        </p:spPr>
        <p:txBody>
          <a:bodyPr wrap="none" lIns="0" tIns="0" rIns="0" bIns="0" rtlCol="0" anchor="t"/>
          <a:lstStyle/>
          <a:p>
            <a:pPr>
              <a:lnSpc>
                <a:spcPts val="5850"/>
              </a:lnSpc>
            </a:pPr>
            <a:r>
              <a:rPr lang="en-US" sz="4700">
                <a:solidFill>
                  <a:srgbClr val="020202"/>
                </a:solidFill>
                <a:latin typeface="PT Serif"/>
              </a:rPr>
              <a:t>Data Exploration</a:t>
            </a:r>
            <a:endParaRPr lang="en-US"/>
          </a:p>
        </p:txBody>
      </p:sp>
      <p:sp>
        <p:nvSpPr>
          <p:cNvPr id="16" name="Rectangle 15">
            <a:extLst>
              <a:ext uri="{FF2B5EF4-FFF2-40B4-BE49-F238E27FC236}">
                <a16:creationId xmlns:a16="http://schemas.microsoft.com/office/drawing/2014/main" id="{A92E5F48-F66A-4263-B866-DB48BC944B85}"/>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14058B6-B592-11B2-8568-35B6BBD71FA9}"/>
              </a:ext>
            </a:extLst>
          </p:cNvPr>
          <p:cNvPicPr>
            <a:picLocks noChangeAspect="1"/>
          </p:cNvPicPr>
          <p:nvPr/>
        </p:nvPicPr>
        <p:blipFill>
          <a:blip r:embed="rId3"/>
          <a:stretch>
            <a:fillRect/>
          </a:stretch>
        </p:blipFill>
        <p:spPr>
          <a:xfrm>
            <a:off x="585216" y="2171436"/>
            <a:ext cx="6729984" cy="3429528"/>
          </a:xfrm>
          <a:prstGeom prst="rect">
            <a:avLst/>
          </a:prstGeom>
        </p:spPr>
      </p:pic>
      <p:pic>
        <p:nvPicPr>
          <p:cNvPr id="3" name="Picture 2">
            <a:extLst>
              <a:ext uri="{FF2B5EF4-FFF2-40B4-BE49-F238E27FC236}">
                <a16:creationId xmlns:a16="http://schemas.microsoft.com/office/drawing/2014/main" id="{2EF7B817-DF19-007D-300D-FDA74E018577}"/>
              </a:ext>
            </a:extLst>
          </p:cNvPr>
          <p:cNvPicPr>
            <a:picLocks noChangeAspect="1"/>
          </p:cNvPicPr>
          <p:nvPr/>
        </p:nvPicPr>
        <p:blipFill>
          <a:blip r:embed="rId4"/>
          <a:stretch>
            <a:fillRect/>
          </a:stretch>
        </p:blipFill>
        <p:spPr>
          <a:xfrm>
            <a:off x="7598664" y="2170316"/>
            <a:ext cx="6729984" cy="34317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DF9B7A-23FC-4BCD-95E7-99F4E00DF49B}"/>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0">
            <a:extLst>
              <a:ext uri="{FF2B5EF4-FFF2-40B4-BE49-F238E27FC236}">
                <a16:creationId xmlns:a16="http://schemas.microsoft.com/office/drawing/2014/main" id="{E06C60F4-DB1B-40FA-8862-2FCAB582374A}"/>
              </a:ext>
            </a:extLst>
          </p:cNvPr>
          <p:cNvSpPr/>
          <p:nvPr/>
        </p:nvSpPr>
        <p:spPr>
          <a:xfrm>
            <a:off x="786170" y="478157"/>
            <a:ext cx="5954197" cy="744260"/>
          </a:xfrm>
          <a:prstGeom prst="rect">
            <a:avLst/>
          </a:prstGeom>
          <a:noFill/>
          <a:ln/>
        </p:spPr>
        <p:txBody>
          <a:bodyPr wrap="none" lIns="0" tIns="0" rIns="0" bIns="0" rtlCol="0" anchor="t"/>
          <a:lstStyle/>
          <a:p>
            <a:pPr marL="0" indent="0">
              <a:lnSpc>
                <a:spcPts val="5850"/>
              </a:lnSpc>
              <a:buNone/>
            </a:pPr>
            <a:r>
              <a:rPr lang="en-US" sz="4650">
                <a:solidFill>
                  <a:srgbClr val="020202"/>
                </a:solidFill>
                <a:latin typeface="PT Serif" pitchFamily="34" charset="0"/>
                <a:ea typeface="PT Serif" pitchFamily="34" charset="-122"/>
                <a:cs typeface="PT Serif" pitchFamily="34" charset="-120"/>
              </a:rPr>
              <a:t>Data Exploration</a:t>
            </a:r>
            <a:endParaRPr lang="en-US" sz="4650"/>
          </a:p>
        </p:txBody>
      </p:sp>
      <p:sp>
        <p:nvSpPr>
          <p:cNvPr id="16" name="Rectangle 15">
            <a:extLst>
              <a:ext uri="{FF2B5EF4-FFF2-40B4-BE49-F238E27FC236}">
                <a16:creationId xmlns:a16="http://schemas.microsoft.com/office/drawing/2014/main" id="{5D76DBC7-C01D-4A87-B239-1B7F14142A42}"/>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2" name="Picture 1" descr="A graph of a number of vacancies&#10;&#10;Description automatically generated">
            <a:extLst>
              <a:ext uri="{FF2B5EF4-FFF2-40B4-BE49-F238E27FC236}">
                <a16:creationId xmlns:a16="http://schemas.microsoft.com/office/drawing/2014/main" id="{CE812790-C48E-F173-9853-726E50A6F3C1}"/>
              </a:ext>
            </a:extLst>
          </p:cNvPr>
          <p:cNvPicPr>
            <a:picLocks noChangeAspect="1"/>
          </p:cNvPicPr>
          <p:nvPr/>
        </p:nvPicPr>
        <p:blipFill>
          <a:blip r:embed="rId3"/>
          <a:stretch>
            <a:fillRect/>
          </a:stretch>
        </p:blipFill>
        <p:spPr>
          <a:xfrm>
            <a:off x="320040" y="1302071"/>
            <a:ext cx="7315200" cy="5131682"/>
          </a:xfrm>
          <a:prstGeom prst="rect">
            <a:avLst/>
          </a:prstGeom>
        </p:spPr>
      </p:pic>
      <p:pic>
        <p:nvPicPr>
          <p:cNvPr id="3" name="Picture 2">
            <a:extLst>
              <a:ext uri="{FF2B5EF4-FFF2-40B4-BE49-F238E27FC236}">
                <a16:creationId xmlns:a16="http://schemas.microsoft.com/office/drawing/2014/main" id="{944F84FA-4CCA-894C-C097-C1B940FA2DDE}"/>
              </a:ext>
            </a:extLst>
          </p:cNvPr>
          <p:cNvPicPr>
            <a:picLocks noChangeAspect="1"/>
          </p:cNvPicPr>
          <p:nvPr/>
        </p:nvPicPr>
        <p:blipFill>
          <a:blip r:embed="rId4"/>
          <a:stretch>
            <a:fillRect/>
          </a:stretch>
        </p:blipFill>
        <p:spPr>
          <a:xfrm>
            <a:off x="7498080" y="1304210"/>
            <a:ext cx="6812280" cy="5145692"/>
          </a:xfrm>
          <a:prstGeom prst="rect">
            <a:avLst/>
          </a:prstGeom>
        </p:spPr>
      </p:pic>
    </p:spTree>
    <p:extLst>
      <p:ext uri="{BB962C8B-B14F-4D97-AF65-F5344CB8AC3E}">
        <p14:creationId xmlns:p14="http://schemas.microsoft.com/office/powerpoint/2010/main" val="1746062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793790" y="1376952"/>
            <a:ext cx="2977039" cy="372070"/>
          </a:xfrm>
          <a:prstGeom prst="rect">
            <a:avLst/>
          </a:prstGeom>
          <a:noFill/>
          <a:ln/>
        </p:spPr>
        <p:txBody>
          <a:bodyPr wrap="none" lIns="0" tIns="0" rIns="0" bIns="0" rtlCol="0" anchor="t"/>
          <a:lstStyle/>
          <a:p>
            <a:pPr marL="0" indent="0">
              <a:lnSpc>
                <a:spcPts val="2900"/>
              </a:lnSpc>
              <a:buNone/>
            </a:pPr>
            <a:r>
              <a:rPr lang="en-US" sz="2300">
                <a:solidFill>
                  <a:srgbClr val="020202"/>
                </a:solidFill>
                <a:latin typeface="PT Serif" pitchFamily="34" charset="0"/>
                <a:ea typeface="PT Serif" pitchFamily="34" charset="-122"/>
                <a:cs typeface="PT Serif" pitchFamily="34" charset="-120"/>
              </a:rPr>
              <a:t>Motivation</a:t>
            </a:r>
            <a:endParaRPr lang="en-US" sz="2300"/>
          </a:p>
        </p:txBody>
      </p:sp>
      <p:sp>
        <p:nvSpPr>
          <p:cNvPr id="4" name="Text 2"/>
          <p:cNvSpPr/>
          <p:nvPr/>
        </p:nvSpPr>
        <p:spPr>
          <a:xfrm>
            <a:off x="783851" y="1806873"/>
            <a:ext cx="13450578" cy="4711643"/>
          </a:xfrm>
          <a:prstGeom prst="rect">
            <a:avLst/>
          </a:prstGeom>
          <a:noFill/>
          <a:ln/>
        </p:spPr>
        <p:txBody>
          <a:bodyPr wrap="square" lIns="0" tIns="0" rIns="0" bIns="0" rtlCol="0" anchor="t"/>
          <a:lstStyle/>
          <a:p>
            <a:r>
              <a:rPr lang="en-US" sz="1750">
                <a:solidFill>
                  <a:srgbClr val="383838"/>
                </a:solidFill>
                <a:ea typeface="+mn-lt"/>
                <a:cs typeface="+mn-lt"/>
              </a:rPr>
              <a:t>To address the problem of classifying vacant and non-vacant properties, a robust machine learning pipeline was developed using </a:t>
            </a:r>
            <a:r>
              <a:rPr lang="en-US" sz="1750" err="1">
                <a:solidFill>
                  <a:srgbClr val="383838"/>
                </a:solidFill>
                <a:ea typeface="+mn-lt"/>
                <a:cs typeface="+mn-lt"/>
              </a:rPr>
              <a:t>PySpark</a:t>
            </a:r>
            <a:r>
              <a:rPr lang="en-US" sz="1750">
                <a:solidFill>
                  <a:srgbClr val="383838"/>
                </a:solidFill>
                <a:ea typeface="+mn-lt"/>
                <a:cs typeface="+mn-lt"/>
              </a:rPr>
              <a:t>. The dataset was processed to include a </a:t>
            </a:r>
            <a:r>
              <a:rPr lang="en-US" sz="1750" err="1">
                <a:solidFill>
                  <a:srgbClr val="383838"/>
                </a:solidFill>
                <a:latin typeface="Consolas"/>
                <a:ea typeface="+mn-lt"/>
                <a:cs typeface="+mn-lt"/>
              </a:rPr>
              <a:t>class_weight</a:t>
            </a:r>
            <a:r>
              <a:rPr lang="en-US" sz="1750">
                <a:solidFill>
                  <a:srgbClr val="383838"/>
                </a:solidFill>
                <a:ea typeface="+mn-lt"/>
                <a:cs typeface="+mn-lt"/>
              </a:rPr>
              <a:t> column, which assigns higher weights to the minority class (vacant properties) to handle class imbalance. The dataset was split into 80% training and 20% testing subsets using a random seed for reproducibility. Chi-square feature selection was employed to identify statistically significant features, which were then standardized using a </a:t>
            </a:r>
            <a:r>
              <a:rPr lang="en-US" sz="1750" err="1">
                <a:solidFill>
                  <a:srgbClr val="383838"/>
                </a:solidFill>
                <a:latin typeface="Consolas"/>
                <a:ea typeface="+mn-lt"/>
                <a:cs typeface="+mn-lt"/>
              </a:rPr>
              <a:t>StandardScaler</a:t>
            </a:r>
            <a:r>
              <a:rPr lang="en-US" sz="1750">
                <a:solidFill>
                  <a:srgbClr val="383838"/>
                </a:solidFill>
                <a:ea typeface="+mn-lt"/>
                <a:cs typeface="+mn-lt"/>
              </a:rPr>
              <a:t> to improve model performance.</a:t>
            </a:r>
            <a:endParaRPr lang="en-US"/>
          </a:p>
          <a:p>
            <a:endParaRPr lang="en-US" sz="1750">
              <a:solidFill>
                <a:srgbClr val="383838"/>
              </a:solidFill>
              <a:ea typeface="+mn-lt"/>
              <a:cs typeface="+mn-lt"/>
            </a:endParaRPr>
          </a:p>
          <a:p>
            <a:r>
              <a:rPr lang="en-US" sz="1750">
                <a:solidFill>
                  <a:srgbClr val="383838"/>
                </a:solidFill>
                <a:ea typeface="+mn-lt"/>
                <a:cs typeface="+mn-lt"/>
              </a:rPr>
              <a:t>A Random Forest classifier was trained on the processed dataset using the selected and scaled features, leveraging the class weights to account for the imbalance. The model achieved an AUC (Area Under the Curve) of 0.89 on the test set, with a precision of 0.97, a recall of 0.81, and an F1-score of 0.87. Despite these metrics, further analysis was conducted by oversampling the minority class (vacant properties) to balance the dataset more effectively. Oversampling increased the number of vacant property samples to 5,358 while maintaining 39,752 non-vacant samples. After re-training the Random Forest model on the balanced dataset, the test set performance was evaluated again, yielding an AUC of 0.87, a precision of 0.78, a recall of 0.88, and an F1-score of 0.83. The precision-recall AUC, however, was 0.49, indicating room for improvement in distinguishing between the two classes under certain conditions.</a:t>
            </a:r>
            <a:endParaRPr lang="en-US"/>
          </a:p>
          <a:p>
            <a:endParaRPr lang="en-US" sz="1750">
              <a:solidFill>
                <a:srgbClr val="383838"/>
              </a:solidFill>
              <a:ea typeface="+mn-lt"/>
              <a:cs typeface="+mn-lt"/>
            </a:endParaRPr>
          </a:p>
          <a:p>
            <a:r>
              <a:rPr lang="en-US" sz="1750">
                <a:solidFill>
                  <a:srgbClr val="383838"/>
                </a:solidFill>
                <a:ea typeface="+mn-lt"/>
                <a:cs typeface="+mn-lt"/>
              </a:rPr>
              <a:t>The confusion matrix revealed that while the model accurately predicted non-vacant properties (7,861 correctly classified), it missed 1,037 vacant properties. This analysis highlights both the strengths and limitations of the current approach. While the classifier is effective overall, improving its ability to detect vacant properties without compromising precision is a potential area for future work.</a:t>
            </a:r>
            <a:endParaRPr lang="en-US">
              <a:ea typeface="+mn-lt"/>
              <a:cs typeface="+mn-lt"/>
            </a:endParaRPr>
          </a:p>
          <a:p>
            <a:pPr marL="0" indent="0">
              <a:lnSpc>
                <a:spcPts val="2850"/>
              </a:lnSpc>
              <a:buNone/>
            </a:pPr>
            <a:endParaRPr lang="en-US" sz="1750">
              <a:solidFill>
                <a:srgbClr val="383838"/>
              </a:solidFill>
              <a:latin typeface="DM Sans"/>
            </a:endParaRPr>
          </a:p>
        </p:txBody>
      </p:sp>
      <p:sp>
        <p:nvSpPr>
          <p:cNvPr id="7" name="Rectangle 6">
            <a:extLst>
              <a:ext uri="{FF2B5EF4-FFF2-40B4-BE49-F238E27FC236}">
                <a16:creationId xmlns:a16="http://schemas.microsoft.com/office/drawing/2014/main" id="{0BD31CDA-C036-4A33-8171-D0F2F6085B3F}"/>
              </a:ext>
            </a:extLst>
          </p:cNvPr>
          <p:cNvSpPr/>
          <p:nvPr/>
        </p:nvSpPr>
        <p:spPr>
          <a:xfrm>
            <a:off x="12415935" y="7613779"/>
            <a:ext cx="2121159" cy="54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0">
            <a:extLst>
              <a:ext uri="{FF2B5EF4-FFF2-40B4-BE49-F238E27FC236}">
                <a16:creationId xmlns:a16="http://schemas.microsoft.com/office/drawing/2014/main" id="{F81AA4FB-30CD-41C5-96AF-4358AA6F7706}"/>
              </a:ext>
            </a:extLst>
          </p:cNvPr>
          <p:cNvSpPr/>
          <p:nvPr/>
        </p:nvSpPr>
        <p:spPr>
          <a:xfrm>
            <a:off x="786170" y="478157"/>
            <a:ext cx="5954197" cy="744260"/>
          </a:xfrm>
          <a:prstGeom prst="rect">
            <a:avLst/>
          </a:prstGeom>
          <a:noFill/>
          <a:ln/>
        </p:spPr>
        <p:txBody>
          <a:bodyPr wrap="none" lIns="0" tIns="0" rIns="0" bIns="0" rtlCol="0" anchor="t"/>
          <a:lstStyle/>
          <a:p>
            <a:pPr marL="0" indent="0">
              <a:lnSpc>
                <a:spcPts val="5850"/>
              </a:lnSpc>
              <a:buNone/>
            </a:pPr>
            <a:r>
              <a:rPr lang="en-US" sz="4650">
                <a:solidFill>
                  <a:srgbClr val="020202"/>
                </a:solidFill>
                <a:latin typeface="PT Serif" pitchFamily="34" charset="0"/>
                <a:ea typeface="PT Serif" pitchFamily="34" charset="-122"/>
                <a:cs typeface="PT Serif" pitchFamily="34" charset="-120"/>
              </a:rPr>
              <a:t>Prediction Model</a:t>
            </a:r>
            <a:endParaRPr lang="en-US" sz="4650"/>
          </a:p>
        </p:txBody>
      </p:sp>
      <p:sp>
        <p:nvSpPr>
          <p:cNvPr id="10" name="Rectangle 9">
            <a:extLst>
              <a:ext uri="{FF2B5EF4-FFF2-40B4-BE49-F238E27FC236}">
                <a16:creationId xmlns:a16="http://schemas.microsoft.com/office/drawing/2014/main" id="{9E9BC12A-A4BC-4938-93D2-5E3A7E2B9A6A}"/>
              </a:ext>
            </a:extLst>
          </p:cNvPr>
          <p:cNvSpPr/>
          <p:nvPr/>
        </p:nvSpPr>
        <p:spPr>
          <a:xfrm>
            <a:off x="121298" y="7514252"/>
            <a:ext cx="14387804" cy="43542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149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1194</Words>
  <Application>Microsoft Office PowerPoint</Application>
  <PresentationFormat>Custom</PresentationFormat>
  <Paragraphs>136</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Eric Lee</cp:lastModifiedBy>
  <cp:revision>10</cp:revision>
  <dcterms:created xsi:type="dcterms:W3CDTF">2024-12-04T01:14:38Z</dcterms:created>
  <dcterms:modified xsi:type="dcterms:W3CDTF">2024-12-13T18:33:29Z</dcterms:modified>
</cp:coreProperties>
</file>